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14"/>
  </p:handoutMasterIdLst>
  <p:sldIdLst>
    <p:sldId id="256" r:id="rId2"/>
    <p:sldId id="257" r:id="rId3"/>
    <p:sldId id="258" r:id="rId4"/>
    <p:sldId id="274" r:id="rId5"/>
    <p:sldId id="275" r:id="rId6"/>
    <p:sldId id="271" r:id="rId7"/>
    <p:sldId id="272" r:id="rId8"/>
    <p:sldId id="276" r:id="rId9"/>
    <p:sldId id="273" r:id="rId10"/>
    <p:sldId id="277" r:id="rId11"/>
    <p:sldId id="278" r:id="rId12"/>
    <p:sldId id="279" r:id="rId13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94" autoAdjust="0"/>
    <p:restoredTop sz="94713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orbel" pitchFamily="34" charset="0"/>
              </a:defRPr>
            </a:lvl1pPr>
          </a:lstStyle>
          <a:p>
            <a:endParaRPr lang="sv-S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orbel" pitchFamily="34" charset="0"/>
              </a:defRPr>
            </a:lvl1pPr>
          </a:lstStyle>
          <a:p>
            <a:fld id="{196167FD-49BE-4410-933C-4A1A448BB911}" type="datetimeFigureOut">
              <a:rPr lang="sv-SE"/>
              <a:pPr/>
              <a:t>2012-09-25</a:t>
            </a:fld>
            <a:endParaRPr lang="sv-S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orbel" pitchFamily="34" charset="0"/>
              </a:defRPr>
            </a:lvl1pPr>
          </a:lstStyle>
          <a:p>
            <a:endParaRPr lang="sv-S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orbel" pitchFamily="34" charset="0"/>
              </a:defRPr>
            </a:lvl1pPr>
          </a:lstStyle>
          <a:p>
            <a:fld id="{E48BAD18-FB43-4210-9265-4C7E9663A182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863B-E1AA-4F52-BA36-523253FE5E13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09C1-49A1-4885-BD27-8188CEA709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7B8C-CE76-4B96-A069-51FB02FF6999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ED8E-1F5D-48F2-810A-0D9B755DDA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C409-CBA3-4792-B24C-31A4BFB3D5CD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D83D-771E-46A7-BE8E-97AD6F76BC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9460-BA34-4B84-B94D-449E3214CCB3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8F5E-DEDE-4FAA-948E-6AD63A2170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F919-911D-48FD-856D-2D77A81F582B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848D-E7C7-44F9-A270-40C13DD226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F431-DC82-42E5-8019-84CDD9784AF4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D292-6F27-4CA3-A5AB-E36A03C44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8EC7-9FFF-483E-A605-89B654B230CF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CDCB-BE3B-4DB9-8796-EECF031491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3D08-6C54-417E-AF61-F59E380F860D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E19F-F694-47CD-84DD-FB9352D8D9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3E70-8D5B-469B-9423-A398EAD71087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D59E-85AF-41C2-86B0-48A4130C87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9E35-98CE-4B0F-9129-8464E182C86D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913F-883F-4FE2-AC07-3E37C9B031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D84E-C5BE-4798-BF1C-DB7328AB5953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F99C-CEBC-4E21-BCBA-688931AD87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0AC5327-1CAE-45A8-867D-A1F3F31A215F}" type="datetimeFigureOut">
              <a:rPr lang="sv-SE"/>
              <a:pPr>
                <a:defRPr/>
              </a:pPr>
              <a:t>2012-09-25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B07BCAD-546F-4E3A-930E-617ECA3898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970" r:id="rId4"/>
    <p:sldLayoutId id="2147483969" r:id="rId5"/>
    <p:sldLayoutId id="2147483968" r:id="rId6"/>
    <p:sldLayoutId id="2147483974" r:id="rId7"/>
    <p:sldLayoutId id="2147483975" r:id="rId8"/>
    <p:sldLayoutId id="2147483976" r:id="rId9"/>
    <p:sldLayoutId id="2147483967" r:id="rId10"/>
    <p:sldLayoutId id="2147483977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4000" dirty="0" smtClean="0">
                <a:solidFill>
                  <a:schemeClr val="accent1">
                    <a:satMod val="150000"/>
                  </a:schemeClr>
                </a:solidFill>
              </a:rPr>
              <a:t>16-20 januari 2013, </a:t>
            </a:r>
            <a:r>
              <a:rPr lang="sv-SE" sz="4000" dirty="0" err="1" smtClean="0">
                <a:solidFill>
                  <a:schemeClr val="accent1">
                    <a:satMod val="150000"/>
                  </a:schemeClr>
                </a:solidFill>
              </a:rPr>
              <a:t>Billingehus</a:t>
            </a:r>
            <a:endParaRPr lang="sv-S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sv-SE" sz="5000" smtClean="0"/>
              <a:t>Vinterfestivalen</a:t>
            </a:r>
          </a:p>
        </p:txBody>
      </p:sp>
      <p:pic>
        <p:nvPicPr>
          <p:cNvPr id="13315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445125"/>
            <a:ext cx="13985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ruta 5"/>
          <p:cNvSpPr txBox="1">
            <a:spLocks noChangeArrowheads="1"/>
          </p:cNvSpPr>
          <p:nvPr/>
        </p:nvSpPr>
        <p:spPr bwMode="auto">
          <a:xfrm>
            <a:off x="468313" y="5516563"/>
            <a:ext cx="453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i="1">
                <a:latin typeface="Corbel" pitchFamily="34" charset="0"/>
              </a:rPr>
              <a:t>Roger Wiklund &amp;  Carl Ragnarsson</a:t>
            </a:r>
            <a:br>
              <a:rPr lang="sv-SE" i="1">
                <a:latin typeface="Corbel" pitchFamily="34" charset="0"/>
              </a:rPr>
            </a:br>
            <a:endParaRPr lang="sv-SE" i="1">
              <a:latin typeface="Corbel" pitchFamily="34" charset="0"/>
            </a:endParaRPr>
          </a:p>
        </p:txBody>
      </p:sp>
      <p:pic>
        <p:nvPicPr>
          <p:cNvPr id="13317" name="Bildobjekt 10" descr="Inga Hemligheter.eps"/>
          <p:cNvPicPr>
            <a:picLocks noChangeAspect="1"/>
          </p:cNvPicPr>
          <p:nvPr/>
        </p:nvPicPr>
        <p:blipFill>
          <a:blip r:embed="rId3"/>
          <a:srcRect l="42371" t="55251"/>
          <a:stretch>
            <a:fillRect/>
          </a:stretch>
        </p:blipFill>
        <p:spPr bwMode="auto">
          <a:xfrm>
            <a:off x="4787900" y="404813"/>
            <a:ext cx="38068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4000" dirty="0" smtClean="0">
                <a:solidFill>
                  <a:schemeClr val="accent1">
                    <a:satMod val="150000"/>
                  </a:schemeClr>
                </a:solidFill>
              </a:rPr>
              <a:t>- och den kommande 2013</a:t>
            </a:r>
            <a:endParaRPr lang="sv-S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0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sv-SE" sz="5000" i="1" smtClean="0"/>
              <a:t>Bridgefestival 2012</a:t>
            </a:r>
          </a:p>
        </p:txBody>
      </p:sp>
      <p:pic>
        <p:nvPicPr>
          <p:cNvPr id="22531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445125"/>
            <a:ext cx="13985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ruta 5"/>
          <p:cNvSpPr txBox="1">
            <a:spLocks noChangeArrowheads="1"/>
          </p:cNvSpPr>
          <p:nvPr/>
        </p:nvSpPr>
        <p:spPr bwMode="auto">
          <a:xfrm>
            <a:off x="468313" y="5516563"/>
            <a:ext cx="453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i="1">
                <a:latin typeface="Corbel" pitchFamily="34" charset="0"/>
              </a:rPr>
              <a:t>Roger Wiklund &amp;  Carl Ragnarsson</a:t>
            </a:r>
            <a:br>
              <a:rPr lang="sv-SE" i="1">
                <a:latin typeface="Corbel" pitchFamily="34" charset="0"/>
              </a:rPr>
            </a:br>
            <a:endParaRPr lang="sv-SE" i="1">
              <a:latin typeface="Corbel" pitchFamily="34" charset="0"/>
            </a:endParaRPr>
          </a:p>
        </p:txBody>
      </p:sp>
      <p:pic>
        <p:nvPicPr>
          <p:cNvPr id="22533" name="Bildobjekt 10" descr="Inga Hemligheter.eps"/>
          <p:cNvPicPr>
            <a:picLocks noChangeAspect="1"/>
          </p:cNvPicPr>
          <p:nvPr/>
        </p:nvPicPr>
        <p:blipFill>
          <a:blip r:embed="rId3"/>
          <a:srcRect l="42371" t="55251"/>
          <a:stretch>
            <a:fillRect/>
          </a:stretch>
        </p:blipFill>
        <p:spPr bwMode="auto">
          <a:xfrm>
            <a:off x="4787900" y="404813"/>
            <a:ext cx="38068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Nya rekord varje år!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850" y="1774825"/>
            <a:ext cx="8569325" cy="4625975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4.8 % ökning!</a:t>
            </a:r>
            <a:endParaRPr lang="sv-SE" dirty="0" smtClean="0"/>
          </a:p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dirty="0" err="1" smtClean="0"/>
              <a:t>Chairman’s</a:t>
            </a:r>
            <a:r>
              <a:rPr lang="sv-SE" dirty="0" smtClean="0"/>
              <a:t> Cup, alltfler distriktslag spelar.</a:t>
            </a:r>
          </a:p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dirty="0" smtClean="0"/>
              <a:t>SM Lag Veteran ökade</a:t>
            </a:r>
          </a:p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dirty="0" smtClean="0"/>
              <a:t>392 par = nytt rekord i en enskild festivaltävling</a:t>
            </a:r>
          </a:p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dirty="0" smtClean="0"/>
              <a:t>Positiv respons från merparten spelare</a:t>
            </a:r>
          </a:p>
          <a:p>
            <a:pPr marL="438912" indent="-32004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dirty="0" smtClean="0"/>
              <a:t>…</a:t>
            </a:r>
            <a:br>
              <a:rPr lang="sv-SE" dirty="0" smtClean="0"/>
            </a:br>
            <a:endParaRPr lang="sv-SE" dirty="0" smtClean="0"/>
          </a:p>
        </p:txBody>
      </p:sp>
      <p:pic>
        <p:nvPicPr>
          <p:cNvPr id="23555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Bra kan bli ännu bättre till 2013!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850" y="1774825"/>
            <a:ext cx="8569325" cy="46259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mtClean="0"/>
              <a:t>Vad saknas i Bridgefestivalen?</a:t>
            </a:r>
            <a:br>
              <a:rPr lang="sv-SE" smtClean="0"/>
            </a:br>
            <a:endParaRPr lang="sv-SE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mtClean="0"/>
              <a:t>Önskemål från distrikt och klubbar?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endParaRPr lang="sv-SE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v-SE" smtClean="0"/>
              <a:t/>
            </a:r>
            <a:br>
              <a:rPr lang="sv-SE" smtClean="0"/>
            </a:br>
            <a:endParaRPr lang="sv-SE" smtClean="0"/>
          </a:p>
        </p:txBody>
      </p:sp>
      <p:pic>
        <p:nvPicPr>
          <p:cNvPr id="24579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Innehåll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498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b="1" dirty="0" smtClean="0"/>
              <a:t>Nyinrättad SM-tävling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v-SE" b="1" i="1" dirty="0" smtClean="0"/>
              <a:t>Öppna SM Lag Mixed </a:t>
            </a:r>
            <a:r>
              <a:rPr lang="sv-SE" b="1" dirty="0" smtClean="0"/>
              <a:t> </a:t>
            </a:r>
            <a:r>
              <a:rPr lang="sv-SE" dirty="0" smtClean="0"/>
              <a:t>är en transnationell </a:t>
            </a:r>
            <a:br>
              <a:rPr lang="sv-SE" dirty="0" smtClean="0"/>
            </a:br>
            <a:r>
              <a:rPr lang="sv-SE" dirty="0" smtClean="0"/>
              <a:t>tävling, d v s öppen även för spelare tillhörig</a:t>
            </a:r>
            <a:br>
              <a:rPr lang="sv-SE" dirty="0" smtClean="0"/>
            </a:br>
            <a:r>
              <a:rPr lang="sv-SE" dirty="0" smtClean="0"/>
              <a:t>annat nationellt förbund är Sveriges.</a:t>
            </a:r>
            <a:r>
              <a:rPr lang="sv-SE" i="1" dirty="0" smtClean="0"/>
              <a:t/>
            </a:r>
            <a:br>
              <a:rPr lang="sv-SE" i="1" dirty="0" smtClean="0"/>
            </a:br>
            <a:endParaRPr lang="sv-SE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b="1" dirty="0" smtClean="0"/>
              <a:t>Sidotävlingar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v-SE" i="1" dirty="0" smtClean="0"/>
              <a:t>Brons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v-SE" i="1" dirty="0" smtClean="0"/>
              <a:t>Brons </a:t>
            </a:r>
            <a:r>
              <a:rPr lang="sv-SE" i="1" dirty="0" err="1" smtClean="0"/>
              <a:t>hcp</a:t>
            </a:r>
            <a:endParaRPr lang="sv-SE" i="1" dirty="0" smtClean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v-SE" i="1" dirty="0" smtClean="0"/>
              <a:t>Guld</a:t>
            </a:r>
            <a:endParaRPr lang="sv-SE" dirty="0" smtClean="0"/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v-SE" dirty="0"/>
          </a:p>
        </p:txBody>
      </p:sp>
      <p:pic>
        <p:nvPicPr>
          <p:cNvPr id="14339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Micke\Documents\Nya illustrationer\Baklängesmask.eps"/>
          <p:cNvPicPr>
            <a:picLocks noChangeAspect="1" noChangeArrowheads="1"/>
          </p:cNvPicPr>
          <p:nvPr/>
        </p:nvPicPr>
        <p:blipFill>
          <a:blip r:embed="rId3"/>
          <a:srcRect r="45045" b="52094"/>
          <a:stretch>
            <a:fillRect/>
          </a:stretch>
        </p:blipFill>
        <p:spPr bwMode="auto">
          <a:xfrm>
            <a:off x="6804025" y="1916113"/>
            <a:ext cx="21971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Öppna SM Lag Mixed</a:t>
            </a:r>
            <a:b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to 17 jan – sö 20 jan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4825"/>
            <a:ext cx="5267325" cy="49672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4000" smtClean="0"/>
              <a:t>Kval över ca 90 br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4000" smtClean="0"/>
              <a:t>Kvartsfinal, 32 br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4000" smtClean="0"/>
              <a:t>Semifinal, 48 br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4000" smtClean="0"/>
              <a:t>Final, 48 br</a:t>
            </a:r>
          </a:p>
        </p:txBody>
      </p:sp>
      <p:pic>
        <p:nvPicPr>
          <p:cNvPr id="15363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Bildobjekt 5" descr="Planera spelet.eps"/>
          <p:cNvPicPr>
            <a:picLocks noChangeAspect="1"/>
          </p:cNvPicPr>
          <p:nvPr/>
        </p:nvPicPr>
        <p:blipFill>
          <a:blip r:embed="rId3"/>
          <a:srcRect t="44749"/>
          <a:stretch>
            <a:fillRect/>
          </a:stretch>
        </p:blipFill>
        <p:spPr bwMode="auto">
          <a:xfrm>
            <a:off x="5364163" y="2276475"/>
            <a:ext cx="3441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4000" dirty="0" smtClean="0">
                <a:solidFill>
                  <a:schemeClr val="accent1">
                    <a:satMod val="150000"/>
                  </a:schemeClr>
                </a:solidFill>
              </a:rPr>
              <a:t>Januari – november 2013</a:t>
            </a:r>
            <a:endParaRPr lang="sv-S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6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sv-SE" sz="5000" i="1" smtClean="0"/>
              <a:t>Stena Line Cup</a:t>
            </a:r>
          </a:p>
        </p:txBody>
      </p:sp>
      <p:pic>
        <p:nvPicPr>
          <p:cNvPr id="16387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445125"/>
            <a:ext cx="13985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ruta 5"/>
          <p:cNvSpPr txBox="1">
            <a:spLocks noChangeArrowheads="1"/>
          </p:cNvSpPr>
          <p:nvPr/>
        </p:nvSpPr>
        <p:spPr bwMode="auto">
          <a:xfrm>
            <a:off x="468313" y="5516563"/>
            <a:ext cx="453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i="1">
                <a:latin typeface="Corbel" pitchFamily="34" charset="0"/>
              </a:rPr>
              <a:t>Roger Wiklund &amp;  Carl Ragnarsson</a:t>
            </a:r>
            <a:br>
              <a:rPr lang="sv-SE" i="1">
                <a:latin typeface="Corbel" pitchFamily="34" charset="0"/>
              </a:rPr>
            </a:br>
            <a:endParaRPr lang="sv-SE" i="1">
              <a:latin typeface="Corbel" pitchFamily="34" charset="0"/>
            </a:endParaRPr>
          </a:p>
        </p:txBody>
      </p:sp>
      <p:pic>
        <p:nvPicPr>
          <p:cNvPr id="16389" name="Bildobjekt 10" descr="Inga Hemligheter.eps"/>
          <p:cNvPicPr>
            <a:picLocks noChangeAspect="1"/>
          </p:cNvPicPr>
          <p:nvPr/>
        </p:nvPicPr>
        <p:blipFill>
          <a:blip r:embed="rId3"/>
          <a:srcRect l="42371" t="55251"/>
          <a:stretch>
            <a:fillRect/>
          </a:stretch>
        </p:blipFill>
        <p:spPr bwMode="auto">
          <a:xfrm>
            <a:off x="4787900" y="404813"/>
            <a:ext cx="38068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Vad är </a:t>
            </a:r>
            <a:r>
              <a:rPr lang="sv-SE" i="1" dirty="0" smtClean="0">
                <a:solidFill>
                  <a:schemeClr val="accent1">
                    <a:satMod val="150000"/>
                  </a:schemeClr>
                </a:solidFill>
              </a:rPr>
              <a:t>Stena Line Cup</a:t>
            </a: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?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498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En lagtävling för alla kategorier spelare</a:t>
            </a:r>
          </a:p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Spelas i </a:t>
            </a:r>
            <a:r>
              <a:rPr lang="sv-SE" b="1" dirty="0" err="1" smtClean="0"/>
              <a:t>knockout-form</a:t>
            </a:r>
            <a:r>
              <a:rPr lang="sv-SE" b="1" dirty="0" smtClean="0"/>
              <a:t> (KO)</a:t>
            </a:r>
          </a:p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Guldpoäng från allra första matchen!</a:t>
            </a:r>
          </a:p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Alla lag garanterade minst två matcher</a:t>
            </a:r>
          </a:p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De inledande stegen spelas företrädesvis på lokal nivå</a:t>
            </a:r>
          </a:p>
          <a:p>
            <a:pPr marL="438912" indent="-320040" fontAlgn="auto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v-SE" b="1" dirty="0" smtClean="0"/>
              <a:t>Slutspelet (</a:t>
            </a:r>
            <a:r>
              <a:rPr lang="sv-SE" b="1" dirty="0" err="1" smtClean="0"/>
              <a:t>fr</a:t>
            </a:r>
            <a:r>
              <a:rPr lang="sv-SE" b="1" dirty="0" smtClean="0"/>
              <a:t> o m åttondelsfinalen) spelas under en långweekend 6-10 nov 2013 </a:t>
            </a:r>
            <a:r>
              <a:rPr lang="sv-SE" i="1" dirty="0" smtClean="0"/>
              <a:t/>
            </a:r>
            <a:br>
              <a:rPr lang="sv-SE" i="1" dirty="0" smtClean="0"/>
            </a:br>
            <a:endParaRPr lang="sv-SE" dirty="0"/>
          </a:p>
        </p:txBody>
      </p:sp>
      <p:pic>
        <p:nvPicPr>
          <p:cNvPr id="17411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Tidplan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4825"/>
            <a:ext cx="8075613" cy="40306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15 jan: 	     </a:t>
            </a:r>
            <a:r>
              <a:rPr lang="sv-SE" smtClean="0"/>
              <a:t>Sista datum att anmäla lag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Feb-okt:    </a:t>
            </a:r>
            <a:r>
              <a:rPr lang="sv-SE" smtClean="0"/>
              <a:t>De inledande KO-ronderna spelas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6-10 nov:   </a:t>
            </a:r>
            <a:r>
              <a:rPr lang="sv-SE" smtClean="0"/>
              <a:t>Slutspel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sv-SE" b="1" smtClean="0"/>
          </a:p>
          <a:p>
            <a:pPr>
              <a:buFont typeface="Wingdings 2" pitchFamily="18" charset="2"/>
              <a:buNone/>
            </a:pPr>
            <a:endParaRPr lang="sv-SE" sz="2400" smtClean="0"/>
          </a:p>
        </p:txBody>
      </p:sp>
      <p:pic>
        <p:nvPicPr>
          <p:cNvPr id="18435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Slutspelet 6-7 nov  (1)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6 nov</a:t>
            </a:r>
            <a:r>
              <a:rPr lang="sv-SE" smtClean="0"/>
              <a:t>: Åttondelsfinal (32 br)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6 nov</a:t>
            </a:r>
            <a:r>
              <a:rPr lang="sv-SE" smtClean="0"/>
              <a:t>: Kvartsfinal (32 br)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7 nov</a:t>
            </a:r>
            <a:r>
              <a:rPr lang="sv-SE" smtClean="0"/>
              <a:t>:  Semifinal (64 br)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endParaRPr lang="sv-SE" b="1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v-SE" b="1" smtClean="0"/>
              <a:t>Dessa tre spelas på Bridgens Hus i Göteborg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v-SE" b="1" smtClean="0"/>
              <a:t>BBO-sändningar från samtliga steg</a:t>
            </a:r>
          </a:p>
        </p:txBody>
      </p:sp>
      <p:pic>
        <p:nvPicPr>
          <p:cNvPr id="19459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Slutspelet 8-10 nov  (2)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8 nov</a:t>
            </a:r>
            <a:r>
              <a:rPr lang="sv-SE" smtClean="0"/>
              <a:t>: Final, del 1 ( 3 x 16 br)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smtClean="0"/>
              <a:t>9 nov</a:t>
            </a:r>
            <a:r>
              <a:rPr lang="sv-SE" smtClean="0"/>
              <a:t>: Final, del 2 (3 x 16 br)</a:t>
            </a:r>
            <a:br>
              <a:rPr lang="sv-SE" smtClean="0"/>
            </a:br>
            <a:endParaRPr lang="sv-SE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v-SE" sz="3000" b="1" smtClean="0"/>
              <a:t>Finalen spelas ombord på Stena Line-kryssning Göteborg-Kiel – </a:t>
            </a:r>
            <a:r>
              <a:rPr lang="sv-SE" sz="3000" smtClean="0"/>
              <a:t>utresa fr 8 nov, hemkomst sö morgon 10 nov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v-SE" b="1" smtClean="0"/>
              <a:t>(Om möjligt) BBO-sändning från hela finalen</a:t>
            </a:r>
          </a:p>
        </p:txBody>
      </p:sp>
      <p:pic>
        <p:nvPicPr>
          <p:cNvPr id="20483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</a:rPr>
              <a:t>Avgifter</a:t>
            </a:r>
            <a:endParaRPr lang="sv-S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400" smtClean="0"/>
              <a:t>Anmälningsavgiften, 400 kr/lag, inkluderar spel i ronderna 1 </a:t>
            </a:r>
            <a:r>
              <a:rPr lang="sv-SE" sz="3400" u="sng" smtClean="0"/>
              <a:t>och</a:t>
            </a:r>
            <a:r>
              <a:rPr lang="sv-SE" sz="3400" smtClean="0"/>
              <a:t> 2.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400" smtClean="0"/>
              <a:t>Fr o m </a:t>
            </a:r>
            <a:r>
              <a:rPr lang="sv-SE" sz="3400" b="1" smtClean="0"/>
              <a:t>rond 3</a:t>
            </a:r>
            <a:r>
              <a:rPr lang="sv-SE" sz="3400" smtClean="0"/>
              <a:t> t o m </a:t>
            </a:r>
            <a:r>
              <a:rPr lang="sv-SE" sz="3400" b="1" smtClean="0"/>
              <a:t>Round of 32 </a:t>
            </a:r>
            <a:br>
              <a:rPr lang="sv-SE" sz="3400" b="1" smtClean="0"/>
            </a:br>
            <a:r>
              <a:rPr lang="sv-SE" sz="3400" smtClean="0"/>
              <a:t>(= sextondelsfinalen) är avgiften 200 kr/lag och rond.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400" smtClean="0"/>
              <a:t>Fr o m åttondelsfinalen ingen avgift.</a:t>
            </a:r>
          </a:p>
          <a:p>
            <a:pPr>
              <a:buFont typeface="Wingdings 2" pitchFamily="18" charset="2"/>
              <a:buNone/>
            </a:pPr>
            <a:endParaRPr lang="sv-SE" sz="2400" smtClean="0"/>
          </a:p>
        </p:txBody>
      </p:sp>
      <p:pic>
        <p:nvPicPr>
          <p:cNvPr id="21507" name="Bildobjekt 3" descr="SvenskBridge_SYMBOL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732463"/>
            <a:ext cx="13985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434</TotalTime>
  <Words>250</Words>
  <Application>Microsoft Office PowerPoint</Application>
  <PresentationFormat>Bildspel på skärmen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Formgivningsmall</vt:lpstr>
      </vt:variant>
      <vt:variant>
        <vt:i4>7</vt:i4>
      </vt:variant>
      <vt:variant>
        <vt:lpstr>Bildrubriker</vt:lpstr>
      </vt:variant>
      <vt:variant>
        <vt:i4>12</vt:i4>
      </vt:variant>
    </vt:vector>
  </HeadingPairs>
  <TitlesOfParts>
    <vt:vector size="25" baseType="lpstr">
      <vt:lpstr>Corbel</vt:lpstr>
      <vt:lpstr>Arial</vt:lpstr>
      <vt:lpstr>Wingdings 2</vt:lpstr>
      <vt:lpstr>Wingdings</vt:lpstr>
      <vt:lpstr>Wingdings 3</vt:lpstr>
      <vt:lpstr>Calibri</vt:lpstr>
      <vt:lpstr>Modul</vt:lpstr>
      <vt:lpstr>Modul</vt:lpstr>
      <vt:lpstr>Modul</vt:lpstr>
      <vt:lpstr>Modul</vt:lpstr>
      <vt:lpstr>Modul</vt:lpstr>
      <vt:lpstr>Modul</vt:lpstr>
      <vt:lpstr>Modul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TÄVLINGSBRIDGE?</dc:title>
  <dc:creator>Micke</dc:creator>
  <cp:lastModifiedBy>Filbyter</cp:lastModifiedBy>
  <cp:revision>57</cp:revision>
  <dcterms:created xsi:type="dcterms:W3CDTF">2011-09-27T10:56:04Z</dcterms:created>
  <dcterms:modified xsi:type="dcterms:W3CDTF">2012-09-25T18:33:21Z</dcterms:modified>
</cp:coreProperties>
</file>