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60" r:id="rId3"/>
    <p:sldId id="268" r:id="rId4"/>
    <p:sldId id="257" r:id="rId5"/>
    <p:sldId id="261" r:id="rId6"/>
    <p:sldId id="262" r:id="rId7"/>
    <p:sldId id="263" r:id="rId8"/>
    <p:sldId id="264" r:id="rId9"/>
    <p:sldId id="265" r:id="rId10"/>
    <p:sldId id="266" r:id="rId11"/>
    <p:sldId id="267" r:id="rId12"/>
    <p:sldId id="258" r:id="rId13"/>
    <p:sldId id="259" r:id="rId14"/>
    <p:sldId id="269" r:id="rId15"/>
    <p:sldId id="270" r:id="rId16"/>
    <p:sldId id="271" r:id="rId17"/>
  </p:sldIdLst>
  <p:sldSz cx="9144000" cy="6858000" type="screen4x3"/>
  <p:notesSz cx="10234613" cy="70993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9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434999" cy="354965"/>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sz="quarter" idx="1"/>
          </p:nvPr>
        </p:nvSpPr>
        <p:spPr>
          <a:xfrm>
            <a:off x="5797246" y="0"/>
            <a:ext cx="4434999" cy="354965"/>
          </a:xfrm>
          <a:prstGeom prst="rect">
            <a:avLst/>
          </a:prstGeom>
        </p:spPr>
        <p:txBody>
          <a:bodyPr vert="horz" lIns="99048" tIns="49524" rIns="99048" bIns="49524" rtlCol="0"/>
          <a:lstStyle>
            <a:lvl1pPr algn="r">
              <a:defRPr sz="1300"/>
            </a:lvl1pPr>
          </a:lstStyle>
          <a:p>
            <a:fld id="{B1B59CEE-ACD8-479F-BB8E-CF7C13E167D3}" type="datetimeFigureOut">
              <a:rPr lang="sv-SE" smtClean="0"/>
              <a:t>2012-09-18</a:t>
            </a:fld>
            <a:endParaRPr lang="sv-SE"/>
          </a:p>
        </p:txBody>
      </p:sp>
      <p:sp>
        <p:nvSpPr>
          <p:cNvPr id="4" name="Platshållare för sidfot 3"/>
          <p:cNvSpPr>
            <a:spLocks noGrp="1"/>
          </p:cNvSpPr>
          <p:nvPr>
            <p:ph type="ftr" sz="quarter" idx="2"/>
          </p:nvPr>
        </p:nvSpPr>
        <p:spPr>
          <a:xfrm>
            <a:off x="0" y="6743103"/>
            <a:ext cx="4434999" cy="354965"/>
          </a:xfrm>
          <a:prstGeom prst="rect">
            <a:avLst/>
          </a:prstGeom>
        </p:spPr>
        <p:txBody>
          <a:bodyPr vert="horz" lIns="99048" tIns="49524" rIns="99048" bIns="49524" rtlCol="0" anchor="b"/>
          <a:lstStyle>
            <a:lvl1pPr algn="l">
              <a:defRPr sz="1300"/>
            </a:lvl1pPr>
          </a:lstStyle>
          <a:p>
            <a:endParaRPr lang="sv-SE"/>
          </a:p>
        </p:txBody>
      </p:sp>
      <p:sp>
        <p:nvSpPr>
          <p:cNvPr id="5" name="Platshållare för bildnummer 4"/>
          <p:cNvSpPr>
            <a:spLocks noGrp="1"/>
          </p:cNvSpPr>
          <p:nvPr>
            <p:ph type="sldNum" sz="quarter" idx="3"/>
          </p:nvPr>
        </p:nvSpPr>
        <p:spPr>
          <a:xfrm>
            <a:off x="5797246" y="6743103"/>
            <a:ext cx="4434999" cy="354965"/>
          </a:xfrm>
          <a:prstGeom prst="rect">
            <a:avLst/>
          </a:prstGeom>
        </p:spPr>
        <p:txBody>
          <a:bodyPr vert="horz" lIns="99048" tIns="49524" rIns="99048" bIns="49524" rtlCol="0" anchor="b"/>
          <a:lstStyle>
            <a:lvl1pPr algn="r">
              <a:defRPr sz="1300"/>
            </a:lvl1pPr>
          </a:lstStyle>
          <a:p>
            <a:fld id="{A5525FC0-AD91-44E5-8210-E4CC21A3BAC6}" type="slidenum">
              <a:rPr lang="sv-SE" smtClean="0"/>
              <a:t>‹#›</a:t>
            </a:fld>
            <a:endParaRPr lang="sv-SE"/>
          </a:p>
        </p:txBody>
      </p:sp>
    </p:spTree>
    <p:extLst>
      <p:ext uri="{BB962C8B-B14F-4D97-AF65-F5344CB8AC3E}">
        <p14:creationId xmlns:p14="http://schemas.microsoft.com/office/powerpoint/2010/main" val="9519074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53C8841-5285-4E4E-9BFF-6B22FBFD62CF}" type="datetimeFigureOut">
              <a:rPr lang="sv-SE" smtClean="0"/>
              <a:t>2012-09-18</a:t>
            </a:fld>
            <a:endParaRPr lang="sv-SE"/>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sv-SE"/>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5E1C8CD-4209-4C51-BCC2-B920137D814F}" type="slidenum">
              <a:rPr lang="sv-SE" smtClean="0"/>
              <a:t>‹#›</a:t>
            </a:fld>
            <a:endParaRPr lang="sv-SE"/>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sv-SE" smtClean="0"/>
              <a:t>Klicka här för att ändra format</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p:txBody>
          <a:bodyPr vert="eaVert" anchor="ct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353C8841-5285-4E4E-9BFF-6B22FBFD62CF}" type="datetimeFigureOut">
              <a:rPr lang="sv-SE" smtClean="0"/>
              <a:t>2012-09-18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5E1C8CD-4209-4C51-BCC2-B920137D814F}" type="slidenum">
              <a:rPr lang="sv-SE" smtClean="0"/>
              <a:t>‹#›</a:t>
            </a:fld>
            <a:endParaRPr lang="sv-SE"/>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353C8841-5285-4E4E-9BFF-6B22FBFD62CF}" type="datetimeFigureOut">
              <a:rPr lang="sv-SE" smtClean="0"/>
              <a:t>2012-09-18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5E1C8CD-4209-4C51-BCC2-B920137D814F}" type="slidenum">
              <a:rPr lang="sv-SE" smtClean="0"/>
              <a:t>‹#›</a:t>
            </a:fld>
            <a:endParaRPr lang="sv-SE"/>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353C8841-5285-4E4E-9BFF-6B22FBFD62CF}" type="datetimeFigureOut">
              <a:rPr lang="sv-SE" smtClean="0"/>
              <a:t>2012-09-18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5E1C8CD-4209-4C51-BCC2-B920137D814F}" type="slidenum">
              <a:rPr lang="sv-SE" smtClean="0"/>
              <a:t>‹#›</a:t>
            </a:fld>
            <a:endParaRPr lang="sv-SE"/>
          </a:p>
        </p:txBody>
      </p:sp>
      <p:sp>
        <p:nvSpPr>
          <p:cNvPr id="11" name="Title 10"/>
          <p:cNvSpPr>
            <a:spLocks noGrp="1"/>
          </p:cNvSpPr>
          <p:nvPr>
            <p:ph type="title"/>
          </p:nvPr>
        </p:nvSpPr>
        <p:spPr/>
        <p:txBody>
          <a:bodyPr/>
          <a:lstStyle/>
          <a:p>
            <a:r>
              <a:rPr lang="sv-SE" smtClean="0"/>
              <a:t>Klicka här för att ändra format</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sv-SE" smtClean="0"/>
              <a:t>Klicka här för att ändra format</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353C8841-5285-4E4E-9BFF-6B22FBFD62CF}" type="datetimeFigureOut">
              <a:rPr lang="sv-SE" smtClean="0"/>
              <a:t>2012-09-18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5E1C8CD-4209-4C51-BCC2-B920137D814F}" type="slidenum">
              <a:rPr lang="sv-SE" smtClean="0"/>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53C8841-5285-4E4E-9BFF-6B22FBFD62CF}" type="datetimeFigureOut">
              <a:rPr lang="sv-SE" smtClean="0"/>
              <a:t>2012-09-18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5E1C8CD-4209-4C51-BCC2-B920137D814F}" type="slidenum">
              <a:rPr lang="sv-SE" smtClean="0"/>
              <a:t>‹#›</a:t>
            </a:fld>
            <a:endParaRPr lang="sv-SE"/>
          </a:p>
        </p:txBody>
      </p:sp>
      <p:sp>
        <p:nvSpPr>
          <p:cNvPr id="12" name="Title 11"/>
          <p:cNvSpPr>
            <a:spLocks noGrp="1"/>
          </p:cNvSpPr>
          <p:nvPr>
            <p:ph type="title"/>
          </p:nvPr>
        </p:nvSpPr>
        <p:spPr/>
        <p:txBody>
          <a:bodyPr/>
          <a:lstStyle>
            <a:lvl1pPr>
              <a:defRPr>
                <a:solidFill>
                  <a:schemeClr val="tx2"/>
                </a:solidFill>
              </a:defRPr>
            </a:lvl1pPr>
          </a:lstStyle>
          <a:p>
            <a:r>
              <a:rPr lang="sv-SE" smtClean="0"/>
              <a:t>Klicka här för att ändra format</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353C8841-5285-4E4E-9BFF-6B22FBFD62CF}" type="datetimeFigureOut">
              <a:rPr lang="sv-SE" smtClean="0"/>
              <a:t>2012-09-18</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5E1C8CD-4209-4C51-BCC2-B920137D814F}" type="slidenum">
              <a:rPr lang="sv-SE" smtClean="0"/>
              <a:t>‹#›</a:t>
            </a:fld>
            <a:endParaRPr lang="sv-SE"/>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353C8841-5285-4E4E-9BFF-6B22FBFD62CF}" type="datetimeFigureOut">
              <a:rPr lang="sv-SE" smtClean="0"/>
              <a:t>2012-09-18</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5E1C8CD-4209-4C51-BCC2-B920137D814F}" type="slidenum">
              <a:rPr lang="sv-SE" smtClean="0"/>
              <a:t>‹#›</a:t>
            </a:fld>
            <a:endParaRPr lang="sv-SE"/>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C8841-5285-4E4E-9BFF-6B22FBFD62CF}" type="datetimeFigureOut">
              <a:rPr lang="sv-SE" smtClean="0"/>
              <a:t>2012-09-18</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A5E1C8CD-4209-4C51-BCC2-B920137D814F}"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sv-SE" smtClean="0"/>
              <a:t>Klicka här för att ändra format</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353C8841-5285-4E4E-9BFF-6B22FBFD62CF}" type="datetimeFigureOut">
              <a:rPr lang="sv-SE" smtClean="0"/>
              <a:t>2012-09-18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5E1C8CD-4209-4C51-BCC2-B920137D814F}"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sv-SE" smtClean="0"/>
              <a:t>Klicka här för att ändra format</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353C8841-5285-4E4E-9BFF-6B22FBFD62CF}" type="datetimeFigureOut">
              <a:rPr lang="sv-SE" smtClean="0"/>
              <a:t>2012-09-18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5E1C8CD-4209-4C51-BCC2-B920137D814F}"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53C8841-5285-4E4E-9BFF-6B22FBFD62CF}" type="datetimeFigureOut">
              <a:rPr lang="sv-SE" smtClean="0"/>
              <a:t>2012-09-18</a:t>
            </a:fld>
            <a:endParaRPr lang="sv-SE"/>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sv-SE"/>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5E1C8CD-4209-4C51-BCC2-B920137D814F}"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Sällskapsbridge eller Tävlingsbridge?</a:t>
            </a:r>
            <a:endParaRPr lang="sv-SE" dirty="0"/>
          </a:p>
        </p:txBody>
      </p:sp>
      <p:sp>
        <p:nvSpPr>
          <p:cNvPr id="3" name="Underrubrik 2"/>
          <p:cNvSpPr>
            <a:spLocks noGrp="1"/>
          </p:cNvSpPr>
          <p:nvPr>
            <p:ph type="subTitle" idx="1"/>
          </p:nvPr>
        </p:nvSpPr>
        <p:spPr/>
        <p:txBody>
          <a:bodyPr/>
          <a:lstStyle/>
          <a:p>
            <a:r>
              <a:rPr lang="sv-SE" dirty="0" smtClean="0"/>
              <a:t>Tematräff 4 </a:t>
            </a:r>
          </a:p>
          <a:p>
            <a:r>
              <a:rPr lang="sv-SE" dirty="0" smtClean="0"/>
              <a:t>vid distriktsträffen 2012</a:t>
            </a:r>
          </a:p>
          <a:p>
            <a:r>
              <a:rPr lang="sv-SE" i="1" dirty="0" smtClean="0"/>
              <a:t>Micke Melander</a:t>
            </a:r>
            <a:endParaRPr lang="sv-SE" i="1"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39952" y="5229200"/>
            <a:ext cx="1008112" cy="1008112"/>
          </a:xfrm>
          <a:prstGeom prst="rect">
            <a:avLst/>
          </a:prstGeom>
        </p:spPr>
      </p:pic>
    </p:spTree>
    <p:extLst>
      <p:ext uri="{BB962C8B-B14F-4D97-AF65-F5344CB8AC3E}">
        <p14:creationId xmlns:p14="http://schemas.microsoft.com/office/powerpoint/2010/main" val="471521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7. Framtidens Bridgeklubb</a:t>
            </a:r>
            <a:endParaRPr lang="sv-SE" sz="3200" dirty="0"/>
          </a:p>
        </p:txBody>
      </p:sp>
      <p:sp>
        <p:nvSpPr>
          <p:cNvPr id="4" name="Rektangel 3"/>
          <p:cNvSpPr/>
          <p:nvPr/>
        </p:nvSpPr>
        <p:spPr>
          <a:xfrm>
            <a:off x="451834" y="2276872"/>
            <a:ext cx="3904142" cy="3416320"/>
          </a:xfrm>
          <a:prstGeom prst="rect">
            <a:avLst/>
          </a:prstGeom>
        </p:spPr>
        <p:txBody>
          <a:bodyPr wrap="square">
            <a:spAutoFit/>
          </a:bodyPr>
          <a:lstStyle/>
          <a:p>
            <a:r>
              <a:rPr lang="sv-SE" b="1" dirty="0" smtClean="0"/>
              <a:t>Vi har sett hur förbundet har utvecklats under 80 år. Hur tror du/ni framtidens bridgeklubb (ca år 2027) kommer att vara organiserad?</a:t>
            </a:r>
            <a:endParaRPr lang="sv-SE" b="1" dirty="0"/>
          </a:p>
          <a:p>
            <a:endParaRPr lang="sv-SE" b="1" dirty="0" smtClean="0"/>
          </a:p>
          <a:p>
            <a:pPr marL="285750" indent="-285750">
              <a:buFont typeface="Arial" charset="0"/>
              <a:buChar char="•"/>
            </a:pPr>
            <a:r>
              <a:rPr lang="sv-SE" b="1" dirty="0" smtClean="0"/>
              <a:t>Lokal</a:t>
            </a:r>
          </a:p>
          <a:p>
            <a:pPr marL="285750" indent="-285750">
              <a:buFont typeface="Arial" charset="0"/>
              <a:buChar char="•"/>
            </a:pPr>
            <a:r>
              <a:rPr lang="sv-SE" b="1" dirty="0" smtClean="0"/>
              <a:t>Funktionär</a:t>
            </a:r>
          </a:p>
          <a:p>
            <a:pPr marL="285750" indent="-285750">
              <a:buFont typeface="Arial" charset="0"/>
              <a:buChar char="•"/>
            </a:pPr>
            <a:r>
              <a:rPr lang="sv-SE" b="1" dirty="0" smtClean="0"/>
              <a:t>Medlemmar</a:t>
            </a:r>
          </a:p>
          <a:p>
            <a:pPr marL="285750" indent="-285750">
              <a:buFont typeface="Arial" charset="0"/>
              <a:buChar char="•"/>
            </a:pPr>
            <a:r>
              <a:rPr lang="sv-SE" b="1" dirty="0" smtClean="0"/>
              <a:t>Organisation</a:t>
            </a:r>
          </a:p>
          <a:p>
            <a:pPr marL="285750" indent="-285750">
              <a:buFont typeface="Arial" charset="0"/>
              <a:buChar char="•"/>
            </a:pPr>
            <a:r>
              <a:rPr lang="sv-SE" b="1" dirty="0" smtClean="0"/>
              <a:t>Verksamhet</a:t>
            </a:r>
          </a:p>
          <a:p>
            <a:pPr marL="285750" indent="-285750">
              <a:buFont typeface="Arial" charset="0"/>
              <a:buChar char="•"/>
            </a:pPr>
            <a:r>
              <a:rPr lang="sv-SE" b="1" dirty="0" smtClean="0"/>
              <a:t>Tänk stort – tänk fritt…</a:t>
            </a:r>
          </a:p>
          <a:p>
            <a:pPr marL="285750" indent="-285750">
              <a:buFont typeface="Arial" charset="0"/>
              <a:buChar char="•"/>
            </a:pPr>
            <a:endParaRPr lang="sv-SE" dirty="0" smtClean="0"/>
          </a:p>
        </p:txBody>
      </p:sp>
      <p:sp>
        <p:nvSpPr>
          <p:cNvPr id="6" name="Platshållare för innehåll 2"/>
          <p:cNvSpPr txBox="1">
            <a:spLocks/>
          </p:cNvSpPr>
          <p:nvPr/>
        </p:nvSpPr>
        <p:spPr>
          <a:xfrm>
            <a:off x="4412274" y="2276873"/>
            <a:ext cx="4274526" cy="4248472"/>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spTree>
    <p:extLst>
      <p:ext uri="{BB962C8B-B14F-4D97-AF65-F5344CB8AC3E}">
        <p14:creationId xmlns:p14="http://schemas.microsoft.com/office/powerpoint/2010/main" val="480235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sz="3200" dirty="0" smtClean="0"/>
              <a:t>8. Framtiden, hur får vi dem från kurs till klubb?</a:t>
            </a:r>
            <a:endParaRPr lang="sv-SE" sz="3200" dirty="0"/>
          </a:p>
        </p:txBody>
      </p:sp>
      <p:sp>
        <p:nvSpPr>
          <p:cNvPr id="4" name="Rektangel 3"/>
          <p:cNvSpPr/>
          <p:nvPr/>
        </p:nvSpPr>
        <p:spPr>
          <a:xfrm>
            <a:off x="451834" y="2294870"/>
            <a:ext cx="3904142" cy="2862322"/>
          </a:xfrm>
          <a:prstGeom prst="rect">
            <a:avLst/>
          </a:prstGeom>
        </p:spPr>
        <p:txBody>
          <a:bodyPr wrap="square">
            <a:spAutoFit/>
          </a:bodyPr>
          <a:lstStyle/>
          <a:p>
            <a:r>
              <a:rPr lang="sv-SE" b="1" dirty="0" smtClean="0"/>
              <a:t>Ett klassiskt problem som vi har i vår organisation är att av tio bord som går på kurs så stannar kanske tre av dem kvar och börjar spela aktivt. </a:t>
            </a:r>
          </a:p>
          <a:p>
            <a:endParaRPr lang="sv-SE" b="1" dirty="0"/>
          </a:p>
          <a:p>
            <a:r>
              <a:rPr lang="sv-SE" b="1" dirty="0" smtClean="0"/>
              <a:t>En eller två av spelarna kommer att prova vingarna utanför de lokala klubbarna.</a:t>
            </a:r>
          </a:p>
          <a:p>
            <a:endParaRPr lang="sv-SE" b="1" dirty="0"/>
          </a:p>
          <a:p>
            <a:r>
              <a:rPr lang="sv-SE" b="1" dirty="0" smtClean="0"/>
              <a:t>Vad ska vi göra för att vända trenden?</a:t>
            </a:r>
          </a:p>
        </p:txBody>
      </p:sp>
      <p:sp>
        <p:nvSpPr>
          <p:cNvPr id="5" name="textruta 4"/>
          <p:cNvSpPr txBox="1"/>
          <p:nvPr/>
        </p:nvSpPr>
        <p:spPr>
          <a:xfrm>
            <a:off x="611560" y="6217567"/>
            <a:ext cx="8064896" cy="307777"/>
          </a:xfrm>
          <a:prstGeom prst="rect">
            <a:avLst/>
          </a:prstGeom>
          <a:noFill/>
        </p:spPr>
        <p:txBody>
          <a:bodyPr wrap="square" rtlCol="0">
            <a:spAutoFit/>
          </a:bodyPr>
          <a:lstStyle/>
          <a:p>
            <a:pPr algn="ctr"/>
            <a:r>
              <a:rPr lang="sv-SE" sz="1400" dirty="0" smtClean="0"/>
              <a:t>Med utgångspunkt från vad ni kom fram till på fråga sju.</a:t>
            </a:r>
            <a:endParaRPr lang="sv-SE" sz="1400" dirty="0"/>
          </a:p>
        </p:txBody>
      </p:sp>
      <p:sp>
        <p:nvSpPr>
          <p:cNvPr id="7" name="Platshållare för innehåll 2"/>
          <p:cNvSpPr txBox="1">
            <a:spLocks/>
          </p:cNvSpPr>
          <p:nvPr/>
        </p:nvSpPr>
        <p:spPr>
          <a:xfrm>
            <a:off x="4412274" y="2276873"/>
            <a:ext cx="4274526" cy="3888431"/>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8" name="Bildobjekt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spTree>
    <p:extLst>
      <p:ext uri="{BB962C8B-B14F-4D97-AF65-F5344CB8AC3E}">
        <p14:creationId xmlns:p14="http://schemas.microsoft.com/office/powerpoint/2010/main" val="1306914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2287413"/>
            <a:ext cx="3826768" cy="4525963"/>
          </a:xfrm>
        </p:spPr>
        <p:txBody>
          <a:bodyPr>
            <a:normAutofit/>
          </a:bodyPr>
          <a:lstStyle/>
          <a:p>
            <a:pPr marL="0" indent="0">
              <a:buNone/>
            </a:pPr>
            <a:r>
              <a:rPr lang="sv-SE" sz="1800" b="1" dirty="0" smtClean="0"/>
              <a:t>Våra medlemmar/spelare är idag inte som de var för säg 25 år sedan. Medelåldern har stigit och vi ser inget trendbrott. Skiljer sig de äldre och yngre spelarnas behov?</a:t>
            </a:r>
            <a:br>
              <a:rPr lang="sv-SE" sz="1800" b="1" dirty="0" smtClean="0"/>
            </a:br>
            <a:r>
              <a:rPr lang="sv-SE" sz="1800" b="1" dirty="0" smtClean="0"/>
              <a:t/>
            </a:r>
            <a:br>
              <a:rPr lang="sv-SE" sz="1800" b="1" dirty="0" smtClean="0"/>
            </a:br>
            <a:r>
              <a:rPr lang="sv-SE" sz="1800" b="1" dirty="0" smtClean="0"/>
              <a:t>Vilka behov kommer man ha i framtiden?  </a:t>
            </a:r>
            <a:endParaRPr lang="sv-SE" sz="1800" b="1" dirty="0"/>
          </a:p>
        </p:txBody>
      </p:sp>
      <p:sp>
        <p:nvSpPr>
          <p:cNvPr id="2" name="Rubrik 1"/>
          <p:cNvSpPr>
            <a:spLocks noGrp="1"/>
          </p:cNvSpPr>
          <p:nvPr>
            <p:ph type="title"/>
          </p:nvPr>
        </p:nvSpPr>
        <p:spPr/>
        <p:txBody>
          <a:bodyPr>
            <a:normAutofit/>
          </a:bodyPr>
          <a:lstStyle/>
          <a:p>
            <a:r>
              <a:rPr lang="sv-SE" sz="3200" dirty="0" smtClean="0"/>
              <a:t>9. Framtiden, vilka blir spelarnas behov?</a:t>
            </a:r>
            <a:endParaRPr lang="sv-SE" sz="3200" dirty="0"/>
          </a:p>
        </p:txBody>
      </p:sp>
      <p:sp>
        <p:nvSpPr>
          <p:cNvPr id="4" name="textruta 3"/>
          <p:cNvSpPr txBox="1"/>
          <p:nvPr/>
        </p:nvSpPr>
        <p:spPr>
          <a:xfrm>
            <a:off x="611560" y="6217567"/>
            <a:ext cx="8064896" cy="307777"/>
          </a:xfrm>
          <a:prstGeom prst="rect">
            <a:avLst/>
          </a:prstGeom>
          <a:noFill/>
        </p:spPr>
        <p:txBody>
          <a:bodyPr wrap="square" rtlCol="0">
            <a:spAutoFit/>
          </a:bodyPr>
          <a:lstStyle/>
          <a:p>
            <a:pPr algn="ctr"/>
            <a:r>
              <a:rPr lang="sv-SE" sz="1400" dirty="0" smtClean="0"/>
              <a:t>Med utgångspunkt från vad ni kom fram till på fråga sju.</a:t>
            </a:r>
            <a:endParaRPr lang="sv-SE" sz="1400" dirty="0"/>
          </a:p>
        </p:txBody>
      </p:sp>
      <p:sp>
        <p:nvSpPr>
          <p:cNvPr id="6" name="Platshållare för innehåll 2"/>
          <p:cNvSpPr txBox="1">
            <a:spLocks/>
          </p:cNvSpPr>
          <p:nvPr/>
        </p:nvSpPr>
        <p:spPr>
          <a:xfrm>
            <a:off x="4412274" y="2276873"/>
            <a:ext cx="4274526" cy="3888431"/>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spTree>
    <p:extLst>
      <p:ext uri="{BB962C8B-B14F-4D97-AF65-F5344CB8AC3E}">
        <p14:creationId xmlns:p14="http://schemas.microsoft.com/office/powerpoint/2010/main" val="2038913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457200" y="2287413"/>
            <a:ext cx="3826768" cy="4525963"/>
          </a:xfrm>
        </p:spPr>
        <p:txBody>
          <a:bodyPr>
            <a:normAutofit/>
          </a:bodyPr>
          <a:lstStyle/>
          <a:p>
            <a:pPr marL="0" indent="0">
              <a:buNone/>
            </a:pPr>
            <a:r>
              <a:rPr lang="sv-SE" sz="1800" b="1" dirty="0" smtClean="0"/>
              <a:t>Det är ju nödvändigtvis inte så att Framtiden kommer att se ut som vi vill att det ska vara, Bengt Nygren tidigare förbundsordförande sade ju en gång de bevingade orden att vi ger oss inte förrän 75% av befolkningen spelar och 25% är träkarlar. </a:t>
            </a:r>
            <a:br>
              <a:rPr lang="sv-SE" sz="1800" b="1" dirty="0" smtClean="0"/>
            </a:br>
            <a:r>
              <a:rPr lang="sv-SE" sz="1800" b="1" dirty="0" smtClean="0"/>
              <a:t/>
            </a:r>
            <a:br>
              <a:rPr lang="sv-SE" sz="1800" b="1" dirty="0" smtClean="0"/>
            </a:br>
            <a:r>
              <a:rPr lang="sv-SE" sz="1800" b="1" dirty="0" smtClean="0"/>
              <a:t>Hur vill vi att framtiden ska se ut om vi får välja (förutom ”Fred på jorden” osv)?</a:t>
            </a:r>
            <a:endParaRPr lang="sv-SE" sz="1800" b="1" dirty="0"/>
          </a:p>
        </p:txBody>
      </p:sp>
      <p:sp>
        <p:nvSpPr>
          <p:cNvPr id="2" name="Rubrik 1"/>
          <p:cNvSpPr>
            <a:spLocks noGrp="1"/>
          </p:cNvSpPr>
          <p:nvPr>
            <p:ph type="title"/>
          </p:nvPr>
        </p:nvSpPr>
        <p:spPr/>
        <p:txBody>
          <a:bodyPr>
            <a:normAutofit/>
          </a:bodyPr>
          <a:lstStyle/>
          <a:p>
            <a:r>
              <a:rPr lang="sv-SE" sz="3200" dirty="0" smtClean="0"/>
              <a:t>10. Framtiden, hur vill vi att det ska se ut?</a:t>
            </a:r>
            <a:endParaRPr lang="sv-SE" sz="3200" dirty="0"/>
          </a:p>
        </p:txBody>
      </p:sp>
      <p:sp>
        <p:nvSpPr>
          <p:cNvPr id="5" name="textruta 4"/>
          <p:cNvSpPr txBox="1"/>
          <p:nvPr/>
        </p:nvSpPr>
        <p:spPr>
          <a:xfrm>
            <a:off x="611560" y="6217567"/>
            <a:ext cx="8064896" cy="307777"/>
          </a:xfrm>
          <a:prstGeom prst="rect">
            <a:avLst/>
          </a:prstGeom>
          <a:noFill/>
        </p:spPr>
        <p:txBody>
          <a:bodyPr wrap="square" rtlCol="0">
            <a:spAutoFit/>
          </a:bodyPr>
          <a:lstStyle/>
          <a:p>
            <a:pPr algn="ctr"/>
            <a:r>
              <a:rPr lang="sv-SE" sz="1400" dirty="0" smtClean="0"/>
              <a:t>Med utgångspunkt från vad ni kom fram till på fråga sju.</a:t>
            </a:r>
            <a:endParaRPr lang="sv-SE" sz="1400" dirty="0"/>
          </a:p>
        </p:txBody>
      </p:sp>
      <p:sp>
        <p:nvSpPr>
          <p:cNvPr id="7" name="Platshållare för innehåll 2"/>
          <p:cNvSpPr txBox="1">
            <a:spLocks/>
          </p:cNvSpPr>
          <p:nvPr/>
        </p:nvSpPr>
        <p:spPr>
          <a:xfrm>
            <a:off x="4412274" y="2276873"/>
            <a:ext cx="4274526" cy="3888431"/>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8" name="Bildobjekt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spTree>
    <p:extLst>
      <p:ext uri="{BB962C8B-B14F-4D97-AF65-F5344CB8AC3E}">
        <p14:creationId xmlns:p14="http://schemas.microsoft.com/office/powerpoint/2010/main" val="2689405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467544" y="2287413"/>
            <a:ext cx="3970337" cy="4525963"/>
          </a:xfrm>
        </p:spPr>
        <p:txBody>
          <a:bodyPr>
            <a:normAutofit/>
          </a:bodyPr>
          <a:lstStyle/>
          <a:p>
            <a:pPr marL="0" indent="0">
              <a:buNone/>
            </a:pPr>
            <a:r>
              <a:rPr lang="sv-SE" sz="1800" b="1" dirty="0" smtClean="0"/>
              <a:t>Vi har under de sista 20 åren sett en stor förändring. Många klubbar har lämnat skolmatsalar och satsat på eget. Likaså har vi fler proffs som på ena eller andra sättet livnär sig på bridge. </a:t>
            </a:r>
          </a:p>
          <a:p>
            <a:pPr marL="0" indent="0">
              <a:buNone/>
            </a:pPr>
            <a:endParaRPr lang="sv-SE" sz="1800" b="1" dirty="0"/>
          </a:p>
          <a:p>
            <a:pPr marL="0" indent="0">
              <a:buNone/>
            </a:pPr>
            <a:r>
              <a:rPr lang="sv-SE" sz="1800" b="1" dirty="0" smtClean="0"/>
              <a:t>Vem är funktionär i en normal bridgeklubb om 20 år?</a:t>
            </a:r>
            <a:endParaRPr lang="sv-SE" sz="1800" b="1" dirty="0"/>
          </a:p>
        </p:txBody>
      </p:sp>
      <p:sp>
        <p:nvSpPr>
          <p:cNvPr id="2" name="Rubrik 1"/>
          <p:cNvSpPr>
            <a:spLocks noGrp="1"/>
          </p:cNvSpPr>
          <p:nvPr>
            <p:ph type="title"/>
          </p:nvPr>
        </p:nvSpPr>
        <p:spPr/>
        <p:txBody>
          <a:bodyPr>
            <a:normAutofit/>
          </a:bodyPr>
          <a:lstStyle/>
          <a:p>
            <a:r>
              <a:rPr lang="sv-SE" sz="3200" dirty="0" smtClean="0"/>
              <a:t>11. Framtiden, vem är funktionär?</a:t>
            </a:r>
            <a:endParaRPr lang="sv-SE" sz="3200" dirty="0"/>
          </a:p>
        </p:txBody>
      </p:sp>
      <p:sp>
        <p:nvSpPr>
          <p:cNvPr id="5" name="textruta 4"/>
          <p:cNvSpPr txBox="1"/>
          <p:nvPr/>
        </p:nvSpPr>
        <p:spPr>
          <a:xfrm>
            <a:off x="611560" y="6217567"/>
            <a:ext cx="8064896" cy="307777"/>
          </a:xfrm>
          <a:prstGeom prst="rect">
            <a:avLst/>
          </a:prstGeom>
          <a:noFill/>
        </p:spPr>
        <p:txBody>
          <a:bodyPr wrap="square" rtlCol="0">
            <a:spAutoFit/>
          </a:bodyPr>
          <a:lstStyle/>
          <a:p>
            <a:pPr algn="ctr"/>
            <a:r>
              <a:rPr lang="sv-SE" sz="1400" dirty="0" smtClean="0"/>
              <a:t>Med utgångspunkt från vad ni kom fram till på fråga sju.</a:t>
            </a:r>
            <a:endParaRPr lang="sv-SE" sz="1400" dirty="0"/>
          </a:p>
        </p:txBody>
      </p:sp>
      <p:sp>
        <p:nvSpPr>
          <p:cNvPr id="7" name="Platshållare för innehåll 2"/>
          <p:cNvSpPr txBox="1">
            <a:spLocks/>
          </p:cNvSpPr>
          <p:nvPr/>
        </p:nvSpPr>
        <p:spPr>
          <a:xfrm>
            <a:off x="4412274" y="2276873"/>
            <a:ext cx="4274526" cy="3888431"/>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8" name="Bildobjekt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spTree>
    <p:extLst>
      <p:ext uri="{BB962C8B-B14F-4D97-AF65-F5344CB8AC3E}">
        <p14:creationId xmlns:p14="http://schemas.microsoft.com/office/powerpoint/2010/main" val="1595355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12. Framtiden, vilken roll får förbundet?</a:t>
            </a:r>
            <a:endParaRPr lang="sv-SE" sz="3200" dirty="0"/>
          </a:p>
        </p:txBody>
      </p:sp>
      <p:sp>
        <p:nvSpPr>
          <p:cNvPr id="4" name="Platshållare för innehåll 2"/>
          <p:cNvSpPr txBox="1">
            <a:spLocks/>
          </p:cNvSpPr>
          <p:nvPr/>
        </p:nvSpPr>
        <p:spPr>
          <a:xfrm>
            <a:off x="457200" y="2276872"/>
            <a:ext cx="3826768" cy="41330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sv-SE" sz="1800" b="1" dirty="0" smtClean="0"/>
              <a:t>Kommer förbundets roll att förändras med den nya omvärlden? Vilka är de centrala delarna?</a:t>
            </a:r>
            <a:endParaRPr lang="sv-SE" sz="1800" b="1" dirty="0"/>
          </a:p>
        </p:txBody>
      </p:sp>
      <p:sp>
        <p:nvSpPr>
          <p:cNvPr id="5" name="textruta 4"/>
          <p:cNvSpPr txBox="1"/>
          <p:nvPr/>
        </p:nvSpPr>
        <p:spPr>
          <a:xfrm>
            <a:off x="611560" y="6217567"/>
            <a:ext cx="8064896" cy="307777"/>
          </a:xfrm>
          <a:prstGeom prst="rect">
            <a:avLst/>
          </a:prstGeom>
          <a:noFill/>
        </p:spPr>
        <p:txBody>
          <a:bodyPr wrap="square" rtlCol="0">
            <a:spAutoFit/>
          </a:bodyPr>
          <a:lstStyle/>
          <a:p>
            <a:pPr algn="ctr"/>
            <a:r>
              <a:rPr lang="sv-SE" sz="1400" dirty="0" smtClean="0"/>
              <a:t>Med utgångspunkt från vad ni kom fram till på fråga sju.</a:t>
            </a:r>
            <a:endParaRPr lang="sv-SE" sz="1400" dirty="0"/>
          </a:p>
        </p:txBody>
      </p:sp>
      <p:sp>
        <p:nvSpPr>
          <p:cNvPr id="8" name="Platshållare för innehåll 2"/>
          <p:cNvSpPr txBox="1">
            <a:spLocks/>
          </p:cNvSpPr>
          <p:nvPr/>
        </p:nvSpPr>
        <p:spPr>
          <a:xfrm>
            <a:off x="4412274" y="2276873"/>
            <a:ext cx="4274526" cy="3888431"/>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9" name="Bildobjekt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pic>
        <p:nvPicPr>
          <p:cNvPr id="10" name="Bildobjekt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584" y="3272288"/>
            <a:ext cx="3048000" cy="2575560"/>
          </a:xfrm>
          <a:prstGeom prst="rect">
            <a:avLst/>
          </a:prstGeom>
        </p:spPr>
      </p:pic>
    </p:spTree>
    <p:extLst>
      <p:ext uri="{BB962C8B-B14F-4D97-AF65-F5344CB8AC3E}">
        <p14:creationId xmlns:p14="http://schemas.microsoft.com/office/powerpoint/2010/main" val="378832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sz="3200" dirty="0" smtClean="0"/>
              <a:t>13. Framtiden, distrikten och klubbarnas roll?</a:t>
            </a:r>
            <a:endParaRPr lang="sv-SE" sz="3200" dirty="0"/>
          </a:p>
        </p:txBody>
      </p:sp>
      <p:sp>
        <p:nvSpPr>
          <p:cNvPr id="4" name="Platshållare för innehåll 2"/>
          <p:cNvSpPr txBox="1">
            <a:spLocks/>
          </p:cNvSpPr>
          <p:nvPr/>
        </p:nvSpPr>
        <p:spPr>
          <a:xfrm>
            <a:off x="457200" y="2287413"/>
            <a:ext cx="3826768"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sv-SE" sz="1800" b="1" dirty="0" smtClean="0"/>
              <a:t>Hur kommer klubbarnas och distriktens roll att vara strukturerade. Flyttas ansvarsområden? Är någon av dem rentutav på väg att försvinna? Regionsfrågan?</a:t>
            </a:r>
            <a:endParaRPr lang="sv-SE" sz="1800" b="1" dirty="0"/>
          </a:p>
        </p:txBody>
      </p:sp>
      <p:sp>
        <p:nvSpPr>
          <p:cNvPr id="5" name="textruta 4"/>
          <p:cNvSpPr txBox="1"/>
          <p:nvPr/>
        </p:nvSpPr>
        <p:spPr>
          <a:xfrm>
            <a:off x="611560" y="6217567"/>
            <a:ext cx="8064896" cy="307777"/>
          </a:xfrm>
          <a:prstGeom prst="rect">
            <a:avLst/>
          </a:prstGeom>
          <a:noFill/>
        </p:spPr>
        <p:txBody>
          <a:bodyPr wrap="square" rtlCol="0">
            <a:spAutoFit/>
          </a:bodyPr>
          <a:lstStyle/>
          <a:p>
            <a:pPr algn="ctr"/>
            <a:r>
              <a:rPr lang="sv-SE" sz="1400" dirty="0" smtClean="0"/>
              <a:t>Med utgångspunkt från vad ni kom fram till på fråga sju.</a:t>
            </a:r>
            <a:endParaRPr lang="sv-SE" sz="1400" dirty="0"/>
          </a:p>
        </p:txBody>
      </p:sp>
      <p:sp>
        <p:nvSpPr>
          <p:cNvPr id="8" name="Platshållare för innehåll 2"/>
          <p:cNvSpPr txBox="1">
            <a:spLocks/>
          </p:cNvSpPr>
          <p:nvPr/>
        </p:nvSpPr>
        <p:spPr>
          <a:xfrm>
            <a:off x="4412274" y="2276873"/>
            <a:ext cx="4274526" cy="3888431"/>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9" name="Bildobjekt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pic>
        <p:nvPicPr>
          <p:cNvPr id="11" name="Bildobjekt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616" y="3938631"/>
            <a:ext cx="2661541" cy="2334685"/>
          </a:xfrm>
          <a:prstGeom prst="rect">
            <a:avLst/>
          </a:prstGeom>
        </p:spPr>
      </p:pic>
    </p:spTree>
    <p:extLst>
      <p:ext uri="{BB962C8B-B14F-4D97-AF65-F5344CB8AC3E}">
        <p14:creationId xmlns:p14="http://schemas.microsoft.com/office/powerpoint/2010/main" val="82623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77500" lnSpcReduction="20000"/>
          </a:bodyPr>
          <a:lstStyle/>
          <a:p>
            <a:r>
              <a:rPr lang="sv-SE" u="sng" dirty="0" smtClean="0"/>
              <a:t>Syftet</a:t>
            </a:r>
            <a:r>
              <a:rPr lang="sv-SE" dirty="0" smtClean="0"/>
              <a:t> med denna tematräff är att med de svar som kommer försöka nå en konklusion och få vägledning till i vilken riktning styrelsen ska försöka styra skutan med målsättningen att </a:t>
            </a:r>
            <a:r>
              <a:rPr lang="sv-SE" i="1" dirty="0" smtClean="0"/>
              <a:t>få fler tävlingsspelare i organisationen</a:t>
            </a:r>
            <a:r>
              <a:rPr lang="sv-SE" dirty="0" smtClean="0"/>
              <a:t>. </a:t>
            </a:r>
          </a:p>
          <a:p>
            <a:r>
              <a:rPr lang="sv-SE" dirty="0" smtClean="0"/>
              <a:t>För att detta ska kunna lyckas krävs en noggrann analys så att vi någorlunda har </a:t>
            </a:r>
            <a:r>
              <a:rPr lang="sv-SE" i="1" dirty="0" smtClean="0"/>
              <a:t>samma utgångspunkt </a:t>
            </a:r>
            <a:r>
              <a:rPr lang="sv-SE" dirty="0" smtClean="0"/>
              <a:t>i vår verklighetsuppfattning. </a:t>
            </a:r>
          </a:p>
          <a:p>
            <a:r>
              <a:rPr lang="sv-SE" dirty="0" smtClean="0"/>
              <a:t>En utvärdering av dessa frågor kommer göras och en fortsättning på frågorna och funderingarna kommer att göras under DTL-träffen. Medlet är att ett </a:t>
            </a:r>
            <a:r>
              <a:rPr lang="sv-SE" u="sng" dirty="0" smtClean="0"/>
              <a:t>fempunktsprogram</a:t>
            </a:r>
            <a:r>
              <a:rPr lang="sv-SE" dirty="0" smtClean="0"/>
              <a:t> gemensamt ska ”beslutas” vid nästa riksstämma som förhoppningsvis leder till </a:t>
            </a:r>
            <a:r>
              <a:rPr lang="sv-SE" u="sng" dirty="0" smtClean="0"/>
              <a:t>målet</a:t>
            </a:r>
            <a:r>
              <a:rPr lang="sv-SE" dirty="0" smtClean="0"/>
              <a:t>; </a:t>
            </a:r>
            <a:r>
              <a:rPr lang="sv-SE" i="1" dirty="0" smtClean="0"/>
              <a:t>att Svensk Bridge får fler aktiva tävlingsspelare</a:t>
            </a:r>
            <a:r>
              <a:rPr lang="sv-SE" dirty="0" smtClean="0"/>
              <a:t>. </a:t>
            </a:r>
          </a:p>
          <a:p>
            <a:r>
              <a:rPr lang="sv-SE" dirty="0" smtClean="0"/>
              <a:t>Denna gruppuppgift är tidigare gjord av dels förbundets personal och dels förbundsstyrelsen. </a:t>
            </a:r>
          </a:p>
          <a:p>
            <a:endParaRPr lang="sv-SE" dirty="0"/>
          </a:p>
        </p:txBody>
      </p:sp>
      <p:sp>
        <p:nvSpPr>
          <p:cNvPr id="2" name="Rubrik 1"/>
          <p:cNvSpPr>
            <a:spLocks noGrp="1"/>
          </p:cNvSpPr>
          <p:nvPr>
            <p:ph type="title"/>
          </p:nvPr>
        </p:nvSpPr>
        <p:spPr/>
        <p:txBody>
          <a:bodyPr>
            <a:normAutofit/>
          </a:bodyPr>
          <a:lstStyle/>
          <a:p>
            <a:r>
              <a:rPr lang="sv-SE" sz="3200" dirty="0" smtClean="0"/>
              <a:t>Sällskapsbridge eller Tävlingsbridge?</a:t>
            </a:r>
            <a:endParaRPr lang="sv-SE" sz="3200" dirty="0"/>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spTree>
    <p:extLst>
      <p:ext uri="{BB962C8B-B14F-4D97-AF65-F5344CB8AC3E}">
        <p14:creationId xmlns:p14="http://schemas.microsoft.com/office/powerpoint/2010/main" val="2451904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Gruppuppgiften</a:t>
            </a:r>
            <a:endParaRPr lang="sv-SE" sz="3200" dirty="0"/>
          </a:p>
        </p:txBody>
      </p:sp>
      <p:sp>
        <p:nvSpPr>
          <p:cNvPr id="3" name="Platshållare för innehåll 2"/>
          <p:cNvSpPr>
            <a:spLocks noGrp="1"/>
          </p:cNvSpPr>
          <p:nvPr>
            <p:ph sz="quarter" idx="13"/>
          </p:nvPr>
        </p:nvSpPr>
        <p:spPr/>
        <p:txBody>
          <a:bodyPr>
            <a:normAutofit/>
          </a:bodyPr>
          <a:lstStyle/>
          <a:p>
            <a:r>
              <a:rPr lang="sv-SE" sz="2200" dirty="0" smtClean="0"/>
              <a:t>Hela uppgiften är indelad i två delar. </a:t>
            </a:r>
          </a:p>
          <a:p>
            <a:r>
              <a:rPr lang="sv-SE" sz="2200" dirty="0" smtClean="0"/>
              <a:t>Del ett handlar om anledningar och viktighet till vår existens och vad vi gör. Frågorna 1-6.</a:t>
            </a:r>
          </a:p>
          <a:p>
            <a:r>
              <a:rPr lang="sv-SE" sz="2200" dirty="0" smtClean="0"/>
              <a:t>Del två rör hur vi ser på ”Framtidens Bridge och dess organisation”. Frågorna 7-13.</a:t>
            </a:r>
            <a:endParaRPr lang="sv-SE" sz="2200" dirty="0"/>
          </a:p>
        </p:txBody>
      </p:sp>
      <p:sp>
        <p:nvSpPr>
          <p:cNvPr id="4" name="Platshållare för innehåll 3"/>
          <p:cNvSpPr>
            <a:spLocks noGrp="1"/>
          </p:cNvSpPr>
          <p:nvPr>
            <p:ph sz="quarter" idx="14"/>
          </p:nvPr>
        </p:nvSpPr>
        <p:spPr/>
        <p:txBody>
          <a:bodyPr>
            <a:normAutofit fontScale="92500"/>
          </a:bodyPr>
          <a:lstStyle/>
          <a:p>
            <a:r>
              <a:rPr lang="sv-SE" dirty="0" smtClean="0"/>
              <a:t>Utse en samtalsledare som för er talan också vid redovisning till helgrupp.</a:t>
            </a:r>
          </a:p>
          <a:p>
            <a:r>
              <a:rPr lang="sv-SE" dirty="0" smtClean="0"/>
              <a:t>Utse en antecknare som ser till att dokumentera era diskussioner.</a:t>
            </a:r>
          </a:p>
          <a:p>
            <a:r>
              <a:rPr lang="sv-SE" dirty="0" smtClean="0"/>
              <a:t>Se till att alla får chansen att komma till tals.</a:t>
            </a:r>
          </a:p>
          <a:p>
            <a:r>
              <a:rPr lang="sv-SE" dirty="0" smtClean="0"/>
              <a:t>Hjälp varandra att försöka hålla tiden.</a:t>
            </a:r>
            <a:endParaRPr lang="sv-SE" dirty="0"/>
          </a:p>
        </p:txBody>
      </p:sp>
      <p:pic>
        <p:nvPicPr>
          <p:cNvPr id="6" name="Bildobjekt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spTree>
    <p:extLst>
      <p:ext uri="{BB962C8B-B14F-4D97-AF65-F5344CB8AC3E}">
        <p14:creationId xmlns:p14="http://schemas.microsoft.com/office/powerpoint/2010/main" val="2837250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412274" y="2287413"/>
            <a:ext cx="4274526" cy="4093915"/>
          </a:xfrm>
          <a:ln>
            <a:solidFill>
              <a:schemeClr val="accent1">
                <a:alpha val="50000"/>
              </a:schemeClr>
            </a:solidFill>
          </a:ln>
          <a:effectLst>
            <a:outerShdw blurRad="63500" dir="18900000" algn="bl" rotWithShape="0">
              <a:prstClr val="black">
                <a:alpha val="40000"/>
              </a:prstClr>
            </a:outerShdw>
          </a:effectLst>
        </p:spPr>
        <p:txBody>
          <a:bodyPr/>
          <a:lstStyle/>
          <a:p>
            <a:pPr marL="0" indent="0">
              <a:buNone/>
            </a:pPr>
            <a:r>
              <a:rPr lang="sv-SE" sz="1400" u="sng" dirty="0" smtClean="0"/>
              <a:t>Gruppens svar (Texta tack!)</a:t>
            </a:r>
            <a:endParaRPr lang="sv-SE" sz="1400" u="sng" dirty="0"/>
          </a:p>
        </p:txBody>
      </p:sp>
      <p:sp>
        <p:nvSpPr>
          <p:cNvPr id="2" name="Rubrik 1"/>
          <p:cNvSpPr>
            <a:spLocks noGrp="1"/>
          </p:cNvSpPr>
          <p:nvPr>
            <p:ph type="title"/>
          </p:nvPr>
        </p:nvSpPr>
        <p:spPr/>
        <p:txBody>
          <a:bodyPr>
            <a:normAutofit/>
          </a:bodyPr>
          <a:lstStyle/>
          <a:p>
            <a:r>
              <a:rPr lang="sv-SE" sz="3200" dirty="0" smtClean="0"/>
              <a:t>1. Existensberättigande och uppgift</a:t>
            </a:r>
            <a:endParaRPr lang="sv-SE" sz="3200" dirty="0"/>
          </a:p>
        </p:txBody>
      </p:sp>
      <p:sp>
        <p:nvSpPr>
          <p:cNvPr id="4" name="Rektangel 3"/>
          <p:cNvSpPr/>
          <p:nvPr/>
        </p:nvSpPr>
        <p:spPr>
          <a:xfrm>
            <a:off x="451834" y="2255961"/>
            <a:ext cx="3904142" cy="3693319"/>
          </a:xfrm>
          <a:prstGeom prst="rect">
            <a:avLst/>
          </a:prstGeom>
        </p:spPr>
        <p:txBody>
          <a:bodyPr wrap="square">
            <a:spAutoFit/>
          </a:bodyPr>
          <a:lstStyle/>
          <a:p>
            <a:r>
              <a:rPr lang="sv-SE" b="1" dirty="0"/>
              <a:t>Vad är ”anledningen” till att man bildar/driver verksamhet i en bridgeklubb? </a:t>
            </a:r>
            <a:endParaRPr lang="sv-SE" b="1" dirty="0" smtClean="0"/>
          </a:p>
          <a:p>
            <a:r>
              <a:rPr lang="sv-SE" b="1" dirty="0" smtClean="0"/>
              <a:t>Vad </a:t>
            </a:r>
            <a:r>
              <a:rPr lang="sv-SE" b="1" dirty="0"/>
              <a:t>anser medlemmarna i normalklubben vara ”deras” uppgift</a:t>
            </a:r>
            <a:r>
              <a:rPr lang="sv-SE" b="1" dirty="0" smtClean="0"/>
              <a:t>?</a:t>
            </a:r>
          </a:p>
          <a:p>
            <a:r>
              <a:rPr lang="sv-SE" b="1" dirty="0" smtClean="0"/>
              <a:t>Vad anser funktionärerna i normalklubben vara ”deras” uppgift?</a:t>
            </a:r>
          </a:p>
          <a:p>
            <a:r>
              <a:rPr lang="sv-SE" b="1" dirty="0" smtClean="0"/>
              <a:t>Om deras uppgifter skiljer sig från vad distriktet anser vara klubbarnas uppgift, vad rör det då för fråga/frågor?</a:t>
            </a:r>
            <a:endParaRPr lang="sv-SE" dirty="0" smtClean="0"/>
          </a:p>
        </p:txBody>
      </p:sp>
      <p:pic>
        <p:nvPicPr>
          <p:cNvPr id="6" name="Bildobjekt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spTree>
    <p:extLst>
      <p:ext uri="{BB962C8B-B14F-4D97-AF65-F5344CB8AC3E}">
        <p14:creationId xmlns:p14="http://schemas.microsoft.com/office/powerpoint/2010/main" val="348790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412274" y="2276873"/>
            <a:ext cx="4274526" cy="4248472"/>
          </a:xfrm>
          <a:ln>
            <a:solidFill>
              <a:schemeClr val="accent1">
                <a:alpha val="50000"/>
              </a:schemeClr>
            </a:solidFill>
          </a:ln>
          <a:effectLst>
            <a:outerShdw blurRad="63500" dir="18900000" algn="bl" rotWithShape="0">
              <a:prstClr val="black">
                <a:alpha val="40000"/>
              </a:prstClr>
            </a:outerShdw>
          </a:effectLst>
        </p:spPr>
        <p:txBody>
          <a:bodyPr/>
          <a:lstStyle/>
          <a:p>
            <a:pPr marL="0" indent="0">
              <a:buNone/>
            </a:pPr>
            <a:r>
              <a:rPr lang="sv-SE" sz="1400" u="sng" dirty="0" smtClean="0"/>
              <a:t>Gruppens svar (Texta tack!)</a:t>
            </a:r>
            <a:endParaRPr lang="sv-SE" sz="1400" u="sng" dirty="0"/>
          </a:p>
        </p:txBody>
      </p:sp>
      <p:sp>
        <p:nvSpPr>
          <p:cNvPr id="2" name="Rubrik 1"/>
          <p:cNvSpPr>
            <a:spLocks noGrp="1"/>
          </p:cNvSpPr>
          <p:nvPr>
            <p:ph type="title"/>
          </p:nvPr>
        </p:nvSpPr>
        <p:spPr/>
        <p:txBody>
          <a:bodyPr>
            <a:normAutofit/>
          </a:bodyPr>
          <a:lstStyle/>
          <a:p>
            <a:r>
              <a:rPr lang="sv-SE" sz="3200" dirty="0" smtClean="0"/>
              <a:t>2. Förbundet Svensk Bridge</a:t>
            </a:r>
            <a:endParaRPr lang="sv-SE" sz="3200" dirty="0"/>
          </a:p>
        </p:txBody>
      </p:sp>
      <p:sp>
        <p:nvSpPr>
          <p:cNvPr id="4" name="Rektangel 3"/>
          <p:cNvSpPr/>
          <p:nvPr/>
        </p:nvSpPr>
        <p:spPr>
          <a:xfrm>
            <a:off x="451834" y="2206605"/>
            <a:ext cx="3904142" cy="646331"/>
          </a:xfrm>
          <a:prstGeom prst="rect">
            <a:avLst/>
          </a:prstGeom>
        </p:spPr>
        <p:txBody>
          <a:bodyPr wrap="square">
            <a:spAutoFit/>
          </a:bodyPr>
          <a:lstStyle/>
          <a:p>
            <a:r>
              <a:rPr lang="sv-SE" b="1" dirty="0" smtClean="0"/>
              <a:t>Vad är anledningen till att Förbundet Svensk Bridge existerar?</a:t>
            </a:r>
          </a:p>
        </p:txBody>
      </p:sp>
      <p:pic>
        <p:nvPicPr>
          <p:cNvPr id="6" name="Bildobjekt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pic>
        <p:nvPicPr>
          <p:cNvPr id="7" name="Bildobjekt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2996952"/>
            <a:ext cx="2857500" cy="3048000"/>
          </a:xfrm>
          <a:prstGeom prst="rect">
            <a:avLst/>
          </a:prstGeom>
        </p:spPr>
      </p:pic>
    </p:spTree>
    <p:extLst>
      <p:ext uri="{BB962C8B-B14F-4D97-AF65-F5344CB8AC3E}">
        <p14:creationId xmlns:p14="http://schemas.microsoft.com/office/powerpoint/2010/main" val="117497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3. Vad efterfrågas mest från klubbarna?</a:t>
            </a:r>
            <a:endParaRPr lang="sv-SE" sz="3200" dirty="0"/>
          </a:p>
        </p:txBody>
      </p:sp>
      <p:sp>
        <p:nvSpPr>
          <p:cNvPr id="4" name="Rektangel 3"/>
          <p:cNvSpPr/>
          <p:nvPr/>
        </p:nvSpPr>
        <p:spPr>
          <a:xfrm>
            <a:off x="451834" y="2278613"/>
            <a:ext cx="3904142" cy="646331"/>
          </a:xfrm>
          <a:prstGeom prst="rect">
            <a:avLst/>
          </a:prstGeom>
        </p:spPr>
        <p:txBody>
          <a:bodyPr wrap="square">
            <a:spAutoFit/>
          </a:bodyPr>
          <a:lstStyle/>
          <a:p>
            <a:r>
              <a:rPr lang="sv-SE" b="1" dirty="0" smtClean="0"/>
              <a:t>Vilka är de fem saker/tjänster som våra klubbar vanligtvis efterfrågar?</a:t>
            </a:r>
          </a:p>
        </p:txBody>
      </p:sp>
      <p:sp>
        <p:nvSpPr>
          <p:cNvPr id="6" name="Platshållare för innehåll 2"/>
          <p:cNvSpPr txBox="1">
            <a:spLocks/>
          </p:cNvSpPr>
          <p:nvPr/>
        </p:nvSpPr>
        <p:spPr>
          <a:xfrm>
            <a:off x="4412274" y="2276873"/>
            <a:ext cx="4274526" cy="4248472"/>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8" name="Bildobjekt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pic>
        <p:nvPicPr>
          <p:cNvPr id="9" name="Bildobjekt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8984" y="3068960"/>
            <a:ext cx="2484276" cy="2885666"/>
          </a:xfrm>
          <a:prstGeom prst="rect">
            <a:avLst/>
          </a:prstGeom>
        </p:spPr>
      </p:pic>
    </p:spTree>
    <p:extLst>
      <p:ext uri="{BB962C8B-B14F-4D97-AF65-F5344CB8AC3E}">
        <p14:creationId xmlns:p14="http://schemas.microsoft.com/office/powerpoint/2010/main" val="2679222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4. Vilka är kansliets viktigaste uppgifter? </a:t>
            </a:r>
            <a:endParaRPr lang="sv-SE" sz="3200" dirty="0"/>
          </a:p>
        </p:txBody>
      </p:sp>
      <p:sp>
        <p:nvSpPr>
          <p:cNvPr id="4" name="Rektangel 3"/>
          <p:cNvSpPr/>
          <p:nvPr/>
        </p:nvSpPr>
        <p:spPr>
          <a:xfrm>
            <a:off x="451834" y="2276872"/>
            <a:ext cx="3616110" cy="3416320"/>
          </a:xfrm>
          <a:prstGeom prst="rect">
            <a:avLst/>
          </a:prstGeom>
        </p:spPr>
        <p:txBody>
          <a:bodyPr wrap="square">
            <a:spAutoFit/>
          </a:bodyPr>
          <a:lstStyle/>
          <a:p>
            <a:r>
              <a:rPr lang="sv-SE" b="1" dirty="0" smtClean="0"/>
              <a:t>Kansliet och de anställda som finns i organisationen har en mängd uppgifter att lösa </a:t>
            </a:r>
          </a:p>
          <a:p>
            <a:r>
              <a:rPr lang="sv-SE" b="1" dirty="0" smtClean="0"/>
              <a:t>under året. </a:t>
            </a:r>
          </a:p>
          <a:p>
            <a:endParaRPr lang="sv-SE" b="1" dirty="0"/>
          </a:p>
          <a:p>
            <a:r>
              <a:rPr lang="sv-SE" b="1" dirty="0" smtClean="0"/>
              <a:t>Vilka är de fem </a:t>
            </a:r>
            <a:br>
              <a:rPr lang="sv-SE" b="1" dirty="0" smtClean="0"/>
            </a:br>
            <a:r>
              <a:rPr lang="sv-SE" b="1" dirty="0" smtClean="0"/>
              <a:t>viktigaste uppgifterna, </a:t>
            </a:r>
            <a:br>
              <a:rPr lang="sv-SE" b="1" dirty="0" smtClean="0"/>
            </a:br>
            <a:r>
              <a:rPr lang="sv-SE" b="1" dirty="0" smtClean="0"/>
              <a:t>som absolut inte får </a:t>
            </a:r>
            <a:br>
              <a:rPr lang="sv-SE" b="1" dirty="0" smtClean="0"/>
            </a:br>
            <a:r>
              <a:rPr lang="sv-SE" b="1" dirty="0" smtClean="0"/>
              <a:t>prioriteras bort sett med utgångspunkt från medlemmens-, klubbens- </a:t>
            </a:r>
          </a:p>
          <a:p>
            <a:r>
              <a:rPr lang="sv-SE" b="1" dirty="0" smtClean="0"/>
              <a:t>och distriktens behov?</a:t>
            </a:r>
          </a:p>
        </p:txBody>
      </p:sp>
      <p:sp>
        <p:nvSpPr>
          <p:cNvPr id="6" name="Platshållare för innehåll 2"/>
          <p:cNvSpPr txBox="1">
            <a:spLocks/>
          </p:cNvSpPr>
          <p:nvPr/>
        </p:nvSpPr>
        <p:spPr>
          <a:xfrm>
            <a:off x="4412274" y="2276873"/>
            <a:ext cx="4274526" cy="4248472"/>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8" name="Bildobjekt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pic>
        <p:nvPicPr>
          <p:cNvPr id="9" name="Bildobjekt 8"/>
          <p:cNvPicPr>
            <a:picLocks noChangeAspect="1"/>
          </p:cNvPicPr>
          <p:nvPr/>
        </p:nvPicPr>
        <p:blipFill rotWithShape="1">
          <a:blip r:embed="rId3" cstate="print">
            <a:extLst>
              <a:ext uri="{28A0092B-C50C-407E-A947-70E740481C1C}">
                <a14:useLocalDpi xmlns:a14="http://schemas.microsoft.com/office/drawing/2010/main" val="0"/>
              </a:ext>
            </a:extLst>
          </a:blip>
          <a:srcRect l="52970" t="35213"/>
          <a:stretch/>
        </p:blipFill>
        <p:spPr>
          <a:xfrm>
            <a:off x="2699792" y="2636912"/>
            <a:ext cx="1810664" cy="4064270"/>
          </a:xfrm>
          <a:prstGeom prst="rect">
            <a:avLst/>
          </a:prstGeom>
        </p:spPr>
      </p:pic>
    </p:spTree>
    <p:extLst>
      <p:ext uri="{BB962C8B-B14F-4D97-AF65-F5344CB8AC3E}">
        <p14:creationId xmlns:p14="http://schemas.microsoft.com/office/powerpoint/2010/main" val="170019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412274" y="2276873"/>
            <a:ext cx="4274526" cy="4248472"/>
          </a:xfrm>
          <a:ln>
            <a:solidFill>
              <a:schemeClr val="accent1">
                <a:alpha val="50000"/>
              </a:schemeClr>
            </a:solidFill>
          </a:ln>
          <a:effectLst>
            <a:outerShdw blurRad="63500" dir="18900000" algn="bl" rotWithShape="0">
              <a:prstClr val="black">
                <a:alpha val="40000"/>
              </a:prstClr>
            </a:outerShdw>
          </a:effectLst>
        </p:spPr>
        <p:txBody>
          <a:bodyPr/>
          <a:lstStyle/>
          <a:p>
            <a:pPr marL="0" indent="0">
              <a:buNone/>
            </a:pPr>
            <a:r>
              <a:rPr lang="sv-SE" sz="1400" u="sng" dirty="0" smtClean="0"/>
              <a:t>Gruppens svar (Texta tack!):</a:t>
            </a:r>
          </a:p>
          <a:p>
            <a:pPr marL="0" indent="0">
              <a:buNone/>
            </a:pPr>
            <a:r>
              <a:rPr lang="sv-SE" sz="1400" u="sng" dirty="0" smtClean="0"/>
              <a:t>Förbundet:</a:t>
            </a:r>
          </a:p>
          <a:p>
            <a:pPr marL="0" indent="0">
              <a:buNone/>
            </a:pPr>
            <a:endParaRPr lang="sv-SE" sz="1400" u="sng" dirty="0"/>
          </a:p>
          <a:p>
            <a:pPr marL="0" indent="0">
              <a:buNone/>
            </a:pPr>
            <a:endParaRPr lang="sv-SE" sz="1400" u="sng" dirty="0" smtClean="0"/>
          </a:p>
          <a:p>
            <a:pPr marL="0" indent="0">
              <a:buNone/>
            </a:pPr>
            <a:endParaRPr lang="sv-SE" sz="1400" u="sng" dirty="0"/>
          </a:p>
          <a:p>
            <a:pPr marL="0" indent="0">
              <a:buNone/>
            </a:pPr>
            <a:endParaRPr lang="sv-SE" sz="1400" u="sng" dirty="0" smtClean="0"/>
          </a:p>
          <a:p>
            <a:pPr marL="0" indent="0">
              <a:buNone/>
            </a:pPr>
            <a:endParaRPr lang="sv-SE" sz="1400" u="sng" dirty="0"/>
          </a:p>
          <a:p>
            <a:pPr marL="0" indent="0">
              <a:buNone/>
            </a:pPr>
            <a:endParaRPr lang="sv-SE" sz="1400" u="sng" dirty="0" smtClean="0"/>
          </a:p>
          <a:p>
            <a:pPr marL="0" indent="0">
              <a:buNone/>
            </a:pPr>
            <a:r>
              <a:rPr lang="sv-SE" sz="1400" u="sng" dirty="0" smtClean="0"/>
              <a:t>Distrikten:</a:t>
            </a:r>
            <a:endParaRPr lang="sv-SE" sz="1400" u="sng" dirty="0"/>
          </a:p>
        </p:txBody>
      </p:sp>
      <p:sp>
        <p:nvSpPr>
          <p:cNvPr id="2" name="Rubrik 1"/>
          <p:cNvSpPr>
            <a:spLocks noGrp="1"/>
          </p:cNvSpPr>
          <p:nvPr>
            <p:ph type="title"/>
          </p:nvPr>
        </p:nvSpPr>
        <p:spPr/>
        <p:txBody>
          <a:bodyPr>
            <a:normAutofit/>
          </a:bodyPr>
          <a:lstStyle/>
          <a:p>
            <a:r>
              <a:rPr lang="sv-SE" sz="3200" dirty="0" smtClean="0"/>
              <a:t>5. Viktigast för distrikten och förbundet</a:t>
            </a:r>
            <a:endParaRPr lang="sv-SE" sz="3200" dirty="0"/>
          </a:p>
        </p:txBody>
      </p:sp>
      <p:sp>
        <p:nvSpPr>
          <p:cNvPr id="4" name="Rektangel 3"/>
          <p:cNvSpPr/>
          <p:nvPr/>
        </p:nvSpPr>
        <p:spPr>
          <a:xfrm>
            <a:off x="451834" y="2276872"/>
            <a:ext cx="3904142" cy="1477328"/>
          </a:xfrm>
          <a:prstGeom prst="rect">
            <a:avLst/>
          </a:prstGeom>
        </p:spPr>
        <p:txBody>
          <a:bodyPr wrap="square">
            <a:spAutoFit/>
          </a:bodyPr>
          <a:lstStyle/>
          <a:p>
            <a:r>
              <a:rPr lang="sv-SE" b="1" dirty="0" smtClean="0"/>
              <a:t>Förbundet och distrikts-organisationerna har olika uppgifter att lösa under året. </a:t>
            </a:r>
          </a:p>
          <a:p>
            <a:endParaRPr lang="sv-SE" b="1" dirty="0"/>
          </a:p>
          <a:p>
            <a:r>
              <a:rPr lang="sv-SE" b="1" dirty="0" smtClean="0"/>
              <a:t>Vilka är deras fem viktigaste uppgifter?</a:t>
            </a:r>
          </a:p>
        </p:txBody>
      </p:sp>
      <p:pic>
        <p:nvPicPr>
          <p:cNvPr id="6" name="Bildobjekt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3754200"/>
            <a:ext cx="3048000" cy="2735580"/>
          </a:xfrm>
          <a:prstGeom prst="rect">
            <a:avLst/>
          </a:prstGeom>
        </p:spPr>
      </p:pic>
    </p:spTree>
    <p:extLst>
      <p:ext uri="{BB962C8B-B14F-4D97-AF65-F5344CB8AC3E}">
        <p14:creationId xmlns:p14="http://schemas.microsoft.com/office/powerpoint/2010/main" val="1237553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6. Politiken</a:t>
            </a:r>
            <a:endParaRPr lang="sv-SE" sz="3200" dirty="0"/>
          </a:p>
        </p:txBody>
      </p:sp>
      <p:sp>
        <p:nvSpPr>
          <p:cNvPr id="4" name="Rektangel 3"/>
          <p:cNvSpPr/>
          <p:nvPr/>
        </p:nvSpPr>
        <p:spPr>
          <a:xfrm>
            <a:off x="451834" y="2276872"/>
            <a:ext cx="3904142" cy="1200329"/>
          </a:xfrm>
          <a:prstGeom prst="rect">
            <a:avLst/>
          </a:prstGeom>
        </p:spPr>
        <p:txBody>
          <a:bodyPr wrap="square">
            <a:spAutoFit/>
          </a:bodyPr>
          <a:lstStyle/>
          <a:p>
            <a:r>
              <a:rPr lang="sv-SE" b="1" dirty="0" smtClean="0"/>
              <a:t>Vilken är den viktigaste politiska frågan för FSB om man betänker vad som efterfrågas och vilka som är anledningarna? </a:t>
            </a:r>
          </a:p>
        </p:txBody>
      </p:sp>
      <p:sp>
        <p:nvSpPr>
          <p:cNvPr id="6" name="Platshållare för innehåll 2"/>
          <p:cNvSpPr txBox="1">
            <a:spLocks/>
          </p:cNvSpPr>
          <p:nvPr/>
        </p:nvSpPr>
        <p:spPr>
          <a:xfrm>
            <a:off x="4412274" y="2276873"/>
            <a:ext cx="4274526" cy="4248472"/>
          </a:xfrm>
          <a:prstGeom prst="rect">
            <a:avLst/>
          </a:prstGeom>
          <a:ln>
            <a:solidFill>
              <a:schemeClr val="accent1">
                <a:alpha val="50000"/>
              </a:schemeClr>
            </a:solidFill>
          </a:ln>
          <a:effectLst>
            <a:outerShdw blurRad="63500" dir="18900000" algn="bl" rotWithShape="0">
              <a:prstClr val="black">
                <a:alpha val="40000"/>
              </a:prstClr>
            </a:outerShdw>
          </a:effectLst>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Font typeface="Wingdings" pitchFamily="2" charset="2"/>
              <a:buNone/>
            </a:pPr>
            <a:r>
              <a:rPr lang="sv-SE" sz="1400" u="sng" smtClean="0"/>
              <a:t>Gruppens svar (Texta tack!)</a:t>
            </a:r>
            <a:endParaRPr lang="sv-SE" sz="1400" u="sng" dirty="0"/>
          </a:p>
        </p:txBody>
      </p:sp>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5877272"/>
            <a:ext cx="792088" cy="792088"/>
          </a:xfrm>
          <a:prstGeom prst="rect">
            <a:avLst/>
          </a:prstGeom>
        </p:spPr>
      </p:pic>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3789040"/>
            <a:ext cx="3425244" cy="1584176"/>
          </a:xfrm>
          <a:prstGeom prst="rect">
            <a:avLst/>
          </a:prstGeom>
        </p:spPr>
      </p:pic>
    </p:spTree>
    <p:extLst>
      <p:ext uri="{BB962C8B-B14F-4D97-AF65-F5344CB8AC3E}">
        <p14:creationId xmlns:p14="http://schemas.microsoft.com/office/powerpoint/2010/main" val="8812215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bunden">
  <a:themeElements>
    <a:clrScheme name="Inbunden">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Inbunden">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Inbunden">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1449</TotalTime>
  <Words>869</Words>
  <Application>Microsoft Office PowerPoint</Application>
  <PresentationFormat>Bildspel på skärmen (4:3)</PresentationFormat>
  <Paragraphs>92</Paragraphs>
  <Slides>16</Slides>
  <Notes>0</Notes>
  <HiddenSlides>0</HiddenSlides>
  <MMClips>0</MMClips>
  <ScaleCrop>false</ScaleCrop>
  <HeadingPairs>
    <vt:vector size="4" baseType="variant">
      <vt:variant>
        <vt:lpstr>Tema</vt:lpstr>
      </vt:variant>
      <vt:variant>
        <vt:i4>1</vt:i4>
      </vt:variant>
      <vt:variant>
        <vt:lpstr>Bildrubriker</vt:lpstr>
      </vt:variant>
      <vt:variant>
        <vt:i4>16</vt:i4>
      </vt:variant>
    </vt:vector>
  </HeadingPairs>
  <TitlesOfParts>
    <vt:vector size="17" baseType="lpstr">
      <vt:lpstr>Inbunden</vt:lpstr>
      <vt:lpstr>Sällskapsbridge eller Tävlingsbridge?</vt:lpstr>
      <vt:lpstr>Sällskapsbridge eller Tävlingsbridge?</vt:lpstr>
      <vt:lpstr>Gruppuppgiften</vt:lpstr>
      <vt:lpstr>1. Existensberättigande och uppgift</vt:lpstr>
      <vt:lpstr>2. Förbundet Svensk Bridge</vt:lpstr>
      <vt:lpstr>3. Vad efterfrågas mest från klubbarna?</vt:lpstr>
      <vt:lpstr>4. Vilka är kansliets viktigaste uppgifter? </vt:lpstr>
      <vt:lpstr>5. Viktigast för distrikten och förbundet</vt:lpstr>
      <vt:lpstr>6. Politiken</vt:lpstr>
      <vt:lpstr>7. Framtidens Bridgeklubb</vt:lpstr>
      <vt:lpstr>8. Framtiden, hur får vi dem från kurs till klubb?</vt:lpstr>
      <vt:lpstr>9. Framtiden, vilka blir spelarnas behov?</vt:lpstr>
      <vt:lpstr>10. Framtiden, hur vill vi att det ska se ut?</vt:lpstr>
      <vt:lpstr>11. Framtiden, vem är funktionär?</vt:lpstr>
      <vt:lpstr>12. Framtiden, vilken roll får förbundet?</vt:lpstr>
      <vt:lpstr>13. Framtiden, distrikten och klubbarnas roll?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Sällskapsbridge eller Tävlingsbridge?</dc:title>
  <dc:creator>mme</dc:creator>
  <cp:lastModifiedBy>mme</cp:lastModifiedBy>
  <cp:revision>16</cp:revision>
  <cp:lastPrinted>2012-09-18T05:06:04Z</cp:lastPrinted>
  <dcterms:created xsi:type="dcterms:W3CDTF">2012-09-07T07:41:37Z</dcterms:created>
  <dcterms:modified xsi:type="dcterms:W3CDTF">2012-09-18T05:06:47Z</dcterms:modified>
</cp:coreProperties>
</file>